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notesMasterIdLst>
    <p:notesMasterId r:id="rId12"/>
  </p:notesMasterIdLst>
  <p:sldIdLst>
    <p:sldId id="256" r:id="rId2"/>
    <p:sldId id="258" r:id="rId3"/>
    <p:sldId id="338" r:id="rId4"/>
    <p:sldId id="262" r:id="rId5"/>
    <p:sldId id="339" r:id="rId6"/>
    <p:sldId id="334" r:id="rId7"/>
    <p:sldId id="336" r:id="rId8"/>
    <p:sldId id="283" r:id="rId9"/>
    <p:sldId id="337" r:id="rId10"/>
    <p:sldId id="284" r:id="rId1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pida Kleanthous" initials="EK" lastIdx="2" clrIdx="0">
    <p:extLst>
      <p:ext uri="{19B8F6BF-5375-455C-9EA6-DF929625EA0E}">
        <p15:presenceInfo xmlns:p15="http://schemas.microsoft.com/office/powerpoint/2012/main" userId="S-1-5-21-3466503211-167815060-4279704636-51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287C3"/>
    <a:srgbClr val="688727"/>
    <a:srgbClr val="E6E6E6"/>
    <a:srgbClr val="F2F2F2"/>
    <a:srgbClr val="18818C"/>
    <a:srgbClr val="808080"/>
    <a:srgbClr val="999999"/>
    <a:srgbClr val="4B67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38E6FC9-57BE-4E34-B1C0-845CFBFC9454}" type="datetimeFigureOut">
              <a:rPr lang="el-GR" smtClean="0"/>
              <a:t>6/6/2024</a:t>
            </a:fld>
            <a:endParaRPr lang="el-G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31261"/>
            <a:ext cx="2946400" cy="49696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31261"/>
            <a:ext cx="2946400" cy="496967"/>
          </a:xfrm>
          <a:prstGeom prst="rect">
            <a:avLst/>
          </a:prstGeom>
        </p:spPr>
        <p:txBody>
          <a:bodyPr vert="horz" lIns="91440" tIns="45720" rIns="91440" bIns="45720" rtlCol="0" anchor="b"/>
          <a:lstStyle>
            <a:lvl1pPr algn="r">
              <a:defRPr sz="1200"/>
            </a:lvl1pPr>
          </a:lstStyle>
          <a:p>
            <a:fld id="{47E712C5-8E41-452B-94AE-D4C197FB296E}" type="slidenum">
              <a:rPr lang="el-GR" smtClean="0"/>
              <a:t>‹#›</a:t>
            </a:fld>
            <a:endParaRPr lang="el-GR"/>
          </a:p>
        </p:txBody>
      </p:sp>
    </p:spTree>
    <p:extLst>
      <p:ext uri="{BB962C8B-B14F-4D97-AF65-F5344CB8AC3E}">
        <p14:creationId xmlns:p14="http://schemas.microsoft.com/office/powerpoint/2010/main" val="253388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3B6690-51C6-4A2A-9F9C-998BE5529C58}" type="datetime1">
              <a:rPr lang="en-US" smtClean="0"/>
              <a:t>6/6/2024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21671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57BBE4-CBCD-4322-82D3-D34CF33CF432}" type="datetime1">
              <a:rPr lang="en-US" smtClean="0"/>
              <a:t>6/6/2024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188724746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57BBE4-CBCD-4322-82D3-D34CF33CF432}" type="datetime1">
              <a:rPr lang="en-US" smtClean="0"/>
              <a:t>6/6/2024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41121475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57BBE4-CBCD-4322-82D3-D34CF33CF432}" type="datetime1">
              <a:rPr lang="en-US" smtClean="0"/>
              <a:t>6/6/2024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375064808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57BBE4-CBCD-4322-82D3-D34CF33CF432}" type="datetime1">
              <a:rPr lang="en-US" smtClean="0"/>
              <a:t>6/6/2024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384460729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57BBE4-CBCD-4322-82D3-D34CF33CF432}" type="datetime1">
              <a:rPr lang="en-US" smtClean="0"/>
              <a:t>6/6/2024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108716171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57BBE4-CBCD-4322-82D3-D34CF33CF432}" type="datetime1">
              <a:rPr lang="en-US" smtClean="0"/>
              <a:t>6/6/2024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23478670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26AD30-72A7-44BA-BF98-2F539EDAAB9A}" type="datetime1">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129318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BBE84-7681-47AA-9350-B003CE83B83A}" type="datetime1">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926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5E13F-7915-4569-B085-7A1DC1CAC029}" type="datetime1">
              <a:rPr lang="en-US" smtClean="0"/>
              <a:t>6/6/2024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31141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3ECD37-2BBA-43AA-B2EA-73C837ADD1B9}" type="datetime1">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1522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1BCBD5-8EB8-4A69-85C1-E15E47BAC0D4}" type="datetime1">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59287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A428CB-AC9A-4DE5-BAAA-0B591604F619}" type="datetime1">
              <a:rPr lang="en-US" smtClean="0"/>
              <a:t>6/6/2024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90373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E2466F-55D1-45FA-99E3-5887368E895F}" type="datetime1">
              <a:rPr lang="en-US" smtClean="0"/>
              <a:t>6/6/2024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74581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46F8D-B53E-4EC1-8752-76C3F220041B}" type="datetime1">
              <a:rPr lang="en-US" smtClean="0"/>
              <a:t>6/6/2024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4372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6C3108-80D7-4F44-9E8C-E78FCF589C36}" type="datetime1">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88994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57BBE4-CBCD-4322-82D3-D34CF33CF432}" type="datetime1">
              <a:rPr lang="en-US" smtClean="0"/>
              <a:t>6/6/2024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151740657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57BBE4-CBCD-4322-82D3-D34CF33CF432}" type="datetime1">
              <a:rPr lang="en-US" smtClean="0"/>
              <a:t>6/6/2024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1371697702"/>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 id="2147483904"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commissioner@informationcommissioner.gov.c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4DE-BD79-7E9B-59A5-56A4C7DDCC69}"/>
              </a:ext>
            </a:extLst>
          </p:cNvPr>
          <p:cNvSpPr>
            <a:spLocks noGrp="1"/>
          </p:cNvSpPr>
          <p:nvPr>
            <p:ph type="ctrTitle"/>
          </p:nvPr>
        </p:nvSpPr>
        <p:spPr>
          <a:xfrm>
            <a:off x="1662545" y="1"/>
            <a:ext cx="10143165" cy="3241964"/>
          </a:xfrm>
        </p:spPr>
        <p:txBody>
          <a:bodyPr>
            <a:normAutofit fontScale="90000"/>
          </a:bodyPr>
          <a:lstStyle/>
          <a:p>
            <a:pPr algn="ctr"/>
            <a:br>
              <a:rPr lang="el-GR" sz="4400" dirty="0">
                <a:solidFill>
                  <a:srgbClr val="E6E6E6"/>
                </a:solidFill>
                <a:latin typeface="Arial" panose="020B0604020202020204" pitchFamily="34" charset="0"/>
                <a:cs typeface="Arial" panose="020B0604020202020204" pitchFamily="34" charset="0"/>
              </a:rPr>
            </a:br>
            <a:br>
              <a:rPr lang="el-GR" sz="4400" dirty="0">
                <a:solidFill>
                  <a:srgbClr val="E6E6E6"/>
                </a:solidFill>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Νομικό Πλαίσιο Προστασίας</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 Προσωπικών Δεδομένων και</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 Ιστορικά Αρχεία</a:t>
            </a:r>
            <a:br>
              <a:rPr lang="en-US" sz="4400" dirty="0">
                <a:latin typeface="Arial" panose="020B0604020202020204" pitchFamily="34" charset="0"/>
                <a:cs typeface="Arial" panose="020B0604020202020204" pitchFamily="34" charset="0"/>
              </a:rPr>
            </a:br>
            <a:endParaRPr lang="el-GR" sz="4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F6145382-B9C7-07F9-6C5B-8DAC6D18E9E4}"/>
              </a:ext>
            </a:extLst>
          </p:cNvPr>
          <p:cNvSpPr>
            <a:spLocks noGrp="1"/>
          </p:cNvSpPr>
          <p:nvPr>
            <p:ph type="sldNum" sz="quarter" idx="12"/>
          </p:nvPr>
        </p:nvSpPr>
        <p:spPr/>
        <p:txBody>
          <a:bodyPr/>
          <a:lstStyle/>
          <a:p>
            <a:endParaRPr lang="en-US" dirty="0"/>
          </a:p>
        </p:txBody>
      </p:sp>
      <p:sp>
        <p:nvSpPr>
          <p:cNvPr id="5" name="TextBox 4">
            <a:extLst>
              <a:ext uri="{FF2B5EF4-FFF2-40B4-BE49-F238E27FC236}">
                <a16:creationId xmlns:a16="http://schemas.microsoft.com/office/drawing/2014/main" id="{8CC67B94-39C0-658D-8C8C-844A800BDE46}"/>
              </a:ext>
            </a:extLst>
          </p:cNvPr>
          <p:cNvSpPr txBox="1"/>
          <p:nvPr/>
        </p:nvSpPr>
        <p:spPr>
          <a:xfrm>
            <a:off x="4870368" y="4103540"/>
            <a:ext cx="6934452" cy="1384995"/>
          </a:xfrm>
          <a:prstGeom prst="rect">
            <a:avLst/>
          </a:prstGeom>
          <a:noFill/>
        </p:spPr>
        <p:txBody>
          <a:bodyPr wrap="square" rtlCol="0">
            <a:spAutoFit/>
          </a:bodyPr>
          <a:lstStyle/>
          <a:p>
            <a:endParaRPr lang="el-GR" sz="1800" dirty="0">
              <a:latin typeface="Arial" panose="020B0604020202020204" pitchFamily="34" charset="0"/>
              <a:cs typeface="Arial" panose="020B0604020202020204" pitchFamily="34" charset="0"/>
            </a:endParaRPr>
          </a:p>
          <a:p>
            <a:r>
              <a:rPr lang="el-GR" sz="1800" b="1" dirty="0">
                <a:latin typeface="Arial" panose="020B0604020202020204" pitchFamily="34" charset="0"/>
                <a:cs typeface="Arial" panose="020B0604020202020204" pitchFamily="34" charset="0"/>
              </a:rPr>
              <a:t>Ειρήνη Λοϊζίδου Νικολαΐδου</a:t>
            </a:r>
          </a:p>
          <a:p>
            <a:r>
              <a:rPr lang="el-GR" sz="1600" dirty="0">
                <a:latin typeface="Arial" panose="020B0604020202020204" pitchFamily="34" charset="0"/>
                <a:cs typeface="Arial" panose="020B0604020202020204" pitchFamily="34" charset="0"/>
              </a:rPr>
              <a:t>Επίτροπος Προστασίας Δεδομένων Προσωπικού Χαρακτήρα </a:t>
            </a:r>
            <a:endParaRPr lang="en-US" sz="1600" dirty="0">
              <a:latin typeface="Arial" panose="020B0604020202020204" pitchFamily="34" charset="0"/>
              <a:cs typeface="Arial" panose="020B0604020202020204" pitchFamily="34" charset="0"/>
            </a:endParaRPr>
          </a:p>
          <a:p>
            <a:r>
              <a:rPr lang="el-GR" sz="1600" dirty="0">
                <a:latin typeface="Arial" panose="020B0604020202020204" pitchFamily="34" charset="0"/>
                <a:cs typeface="Arial" panose="020B0604020202020204" pitchFamily="34" charset="0"/>
              </a:rPr>
              <a:t>Επίτροπος Πληροφοριών</a:t>
            </a:r>
          </a:p>
          <a:p>
            <a:r>
              <a:rPr lang="el-GR" sz="1600" dirty="0">
                <a:latin typeface="Arial" panose="020B0604020202020204" pitchFamily="34" charset="0"/>
                <a:cs typeface="Arial" panose="020B0604020202020204" pitchFamily="34" charset="0"/>
              </a:rPr>
              <a:t>Αντιπρόεδρος Ευρωπαϊκού Συμβουλίου Προστασίας Δεδομένων</a:t>
            </a:r>
            <a:endParaRPr lang="en-US" sz="16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0C1C585-4024-4C7D-979D-3D22D814A62B}"/>
              </a:ext>
            </a:extLst>
          </p:cNvPr>
          <p:cNvSpPr txBox="1"/>
          <p:nvPr/>
        </p:nvSpPr>
        <p:spPr>
          <a:xfrm>
            <a:off x="6734127" y="5912499"/>
            <a:ext cx="4108126" cy="369332"/>
          </a:xfrm>
          <a:prstGeom prst="rect">
            <a:avLst/>
          </a:prstGeom>
          <a:noFill/>
        </p:spPr>
        <p:txBody>
          <a:bodyPr wrap="square" rtlCol="0">
            <a:spAutoFit/>
          </a:bodyPr>
          <a:lstStyle/>
          <a:p>
            <a:pPr algn="r"/>
            <a:r>
              <a:rPr lang="el-GR" dirty="0">
                <a:latin typeface="Arial" panose="020B0604020202020204" pitchFamily="34" charset="0"/>
                <a:cs typeface="Arial" panose="020B0604020202020204" pitchFamily="34" charset="0"/>
              </a:rPr>
              <a:t>11 Ιουνίου</a:t>
            </a:r>
            <a:r>
              <a:rPr lang="el-GR" sz="1800" dirty="0">
                <a:latin typeface="Arial" panose="020B0604020202020204" pitchFamily="34" charset="0"/>
                <a:cs typeface="Arial" panose="020B0604020202020204" pitchFamily="34" charset="0"/>
              </a:rPr>
              <a:t> 2024</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666A5-FE26-0E2B-4765-C6ADC31C9FF1}"/>
              </a:ext>
            </a:extLst>
          </p:cNvPr>
          <p:cNvSpPr>
            <a:spLocks noGrp="1"/>
          </p:cNvSpPr>
          <p:nvPr>
            <p:ph idx="1"/>
          </p:nvPr>
        </p:nvSpPr>
        <p:spPr>
          <a:xfrm>
            <a:off x="3565321" y="1319169"/>
            <a:ext cx="4043493" cy="3860639"/>
          </a:xfrm>
        </p:spPr>
        <p:txBody>
          <a:bodyPr>
            <a:normAutofit lnSpcReduction="10000"/>
          </a:bodyPr>
          <a:lstStyle/>
          <a:p>
            <a:pPr marL="0" indent="0">
              <a:buNone/>
            </a:pPr>
            <a:r>
              <a:rPr lang="el-GR" sz="1600" b="1" dirty="0">
                <a:solidFill>
                  <a:srgbClr val="1287C3"/>
                </a:solidFill>
                <a:latin typeface="Arial" panose="020B0604020202020204" pitchFamily="34" charset="0"/>
                <a:cs typeface="Arial" panose="020B0604020202020204" pitchFamily="34" charset="0"/>
              </a:rPr>
              <a:t>Γραφείο Επιτρόπου Προστασίας</a:t>
            </a:r>
          </a:p>
          <a:p>
            <a:pPr marL="0" indent="0">
              <a:buNone/>
            </a:pPr>
            <a:r>
              <a:rPr lang="el-GR" sz="1600" b="1" dirty="0">
                <a:solidFill>
                  <a:srgbClr val="1287C3"/>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1600" dirty="0">
              <a:solidFill>
                <a:srgbClr val="1287C3"/>
              </a:solidFill>
              <a:latin typeface="Arial" panose="020B0604020202020204" pitchFamily="34" charset="0"/>
              <a:cs typeface="Arial" panose="020B0604020202020204" pitchFamily="34" charset="0"/>
            </a:endParaRPr>
          </a:p>
          <a:p>
            <a:pPr marL="0" indent="0">
              <a:buNone/>
            </a:pPr>
            <a:r>
              <a:rPr lang="el-GR" sz="1600" dirty="0">
                <a:solidFill>
                  <a:srgbClr val="1287C3"/>
                </a:solidFill>
                <a:latin typeface="Arial" panose="020B0604020202020204" pitchFamily="34" charset="0"/>
                <a:cs typeface="Arial" panose="020B0604020202020204" pitchFamily="34" charset="0"/>
              </a:rPr>
              <a:t>Κυπράνορος 15, 1061 Λευκωσία</a:t>
            </a:r>
          </a:p>
          <a:p>
            <a:pPr marL="0" indent="0">
              <a:buNone/>
            </a:pPr>
            <a:r>
              <a:rPr lang="el-GR" sz="1600" dirty="0">
                <a:solidFill>
                  <a:srgbClr val="1287C3"/>
                </a:solidFill>
                <a:latin typeface="Arial" panose="020B0604020202020204" pitchFamily="34" charset="0"/>
                <a:cs typeface="Arial" panose="020B0604020202020204" pitchFamily="34" charset="0"/>
              </a:rPr>
              <a:t>Τ.Θ. 23378, 1682 Λευκωσία</a:t>
            </a:r>
          </a:p>
          <a:p>
            <a:pPr marL="0" indent="0">
              <a:buNone/>
            </a:pPr>
            <a:endParaRPr lang="el-GR" sz="1600" dirty="0">
              <a:solidFill>
                <a:srgbClr val="1287C3"/>
              </a:solidFill>
              <a:latin typeface="Arial" panose="020B0604020202020204" pitchFamily="34" charset="0"/>
              <a:cs typeface="Arial" panose="020B0604020202020204" pitchFamily="34" charset="0"/>
            </a:endParaRPr>
          </a:p>
          <a:p>
            <a:pPr marL="0" indent="0">
              <a:buNone/>
            </a:pPr>
            <a:r>
              <a:rPr lang="el-GR" sz="1600" dirty="0" err="1">
                <a:solidFill>
                  <a:srgbClr val="1287C3"/>
                </a:solidFill>
                <a:latin typeface="Arial" panose="020B0604020202020204" pitchFamily="34" charset="0"/>
                <a:cs typeface="Arial" panose="020B0604020202020204" pitchFamily="34" charset="0"/>
              </a:rPr>
              <a:t>Τηλ</a:t>
            </a:r>
            <a:r>
              <a:rPr lang="el-GR" sz="1600" dirty="0">
                <a:solidFill>
                  <a:srgbClr val="1287C3"/>
                </a:solidFill>
                <a:latin typeface="Arial" panose="020B0604020202020204" pitchFamily="34" charset="0"/>
                <a:cs typeface="Arial" panose="020B0604020202020204" pitchFamily="34" charset="0"/>
              </a:rPr>
              <a:t>.: 22818456, Φαξ: 22304565</a:t>
            </a:r>
          </a:p>
          <a:p>
            <a:pPr marL="0" indent="0">
              <a:buNone/>
            </a:pPr>
            <a:r>
              <a:rPr lang="el-GR" sz="1600" dirty="0">
                <a:solidFill>
                  <a:srgbClr val="1287C3"/>
                </a:solidFill>
                <a:latin typeface="Arial" panose="020B0604020202020204" pitchFamily="34" charset="0"/>
                <a:cs typeface="Arial" panose="020B0604020202020204" pitchFamily="34" charset="0"/>
              </a:rPr>
              <a:t>E-</a:t>
            </a:r>
            <a:r>
              <a:rPr lang="el-GR" sz="1600" dirty="0" err="1">
                <a:solidFill>
                  <a:srgbClr val="1287C3"/>
                </a:solidFill>
                <a:latin typeface="Arial" panose="020B0604020202020204" pitchFamily="34" charset="0"/>
                <a:cs typeface="Arial" panose="020B0604020202020204" pitchFamily="34" charset="0"/>
              </a:rPr>
              <a:t>mail</a:t>
            </a:r>
            <a:r>
              <a:rPr lang="el-GR" sz="1600" dirty="0">
                <a:solidFill>
                  <a:srgbClr val="1287C3"/>
                </a:solidFill>
                <a:latin typeface="Arial" panose="020B0604020202020204" pitchFamily="34" charset="0"/>
                <a:cs typeface="Arial" panose="020B0604020202020204" pitchFamily="34" charset="0"/>
              </a:rPr>
              <a:t>: </a:t>
            </a:r>
            <a:r>
              <a:rPr lang="el-GR" sz="1600" u="sng" dirty="0">
                <a:solidFill>
                  <a:srgbClr val="1287C3"/>
                </a:solidFill>
                <a:latin typeface="Arial" panose="020B0604020202020204" pitchFamily="34" charset="0"/>
                <a:cs typeface="Arial" panose="020B0604020202020204" pitchFamily="34" charset="0"/>
              </a:rPr>
              <a:t>commissioner@dataprotection.gov.cy</a:t>
            </a:r>
          </a:p>
          <a:p>
            <a:pPr marL="0" indent="0">
              <a:buNone/>
            </a:pPr>
            <a:endParaRPr lang="el-GR" sz="1600" dirty="0">
              <a:solidFill>
                <a:srgbClr val="1287C3"/>
              </a:solidFill>
              <a:latin typeface="Arial" panose="020B0604020202020204" pitchFamily="34" charset="0"/>
              <a:cs typeface="Arial" panose="020B0604020202020204" pitchFamily="34" charset="0"/>
            </a:endParaRPr>
          </a:p>
          <a:p>
            <a:pPr marL="0" indent="0">
              <a:buNone/>
            </a:pPr>
            <a:r>
              <a:rPr lang="el-GR" sz="1600" dirty="0">
                <a:solidFill>
                  <a:srgbClr val="1287C3"/>
                </a:solidFill>
                <a:latin typeface="Arial" panose="020B0604020202020204" pitchFamily="34" charset="0"/>
                <a:cs typeface="Arial" panose="020B0604020202020204" pitchFamily="34" charset="0"/>
              </a:rPr>
              <a:t>www.dataprotection.gov.cy </a:t>
            </a:r>
          </a:p>
          <a:p>
            <a:endParaRPr lang="el-GR" dirty="0">
              <a:solidFill>
                <a:srgbClr val="688727"/>
              </a:solidFill>
            </a:endParaRPr>
          </a:p>
        </p:txBody>
      </p:sp>
      <p:sp>
        <p:nvSpPr>
          <p:cNvPr id="2" name="Slide Number Placeholder 1">
            <a:extLst>
              <a:ext uri="{FF2B5EF4-FFF2-40B4-BE49-F238E27FC236}">
                <a16:creationId xmlns:a16="http://schemas.microsoft.com/office/drawing/2014/main" id="{58164E80-ECCD-048F-4FBD-B85D7A6C6583}"/>
              </a:ext>
            </a:extLst>
          </p:cNvPr>
          <p:cNvSpPr>
            <a:spLocks noGrp="1"/>
          </p:cNvSpPr>
          <p:nvPr>
            <p:ph type="sldNum" sz="quarter" idx="12"/>
          </p:nvPr>
        </p:nvSpPr>
        <p:spPr/>
        <p:txBody>
          <a:bodyPr/>
          <a:lstStyle/>
          <a:p>
            <a:fld id="{08AB70BE-1769-45B8-85A6-0C837432C7E6}" type="slidenum">
              <a:rPr lang="en-US" smtClean="0"/>
              <a:t>10</a:t>
            </a:fld>
            <a:endParaRPr lang="en-US"/>
          </a:p>
        </p:txBody>
      </p:sp>
      <p:sp>
        <p:nvSpPr>
          <p:cNvPr id="6" name="TextBox 5">
            <a:extLst>
              <a:ext uri="{FF2B5EF4-FFF2-40B4-BE49-F238E27FC236}">
                <a16:creationId xmlns:a16="http://schemas.microsoft.com/office/drawing/2014/main" id="{1B3FBDFC-017F-6880-B655-DC0E655603EE}"/>
              </a:ext>
            </a:extLst>
          </p:cNvPr>
          <p:cNvSpPr txBox="1"/>
          <p:nvPr/>
        </p:nvSpPr>
        <p:spPr>
          <a:xfrm>
            <a:off x="7784983" y="957603"/>
            <a:ext cx="3716323" cy="4339650"/>
          </a:xfrm>
          <a:prstGeom prst="rect">
            <a:avLst/>
          </a:prstGeom>
          <a:noFill/>
        </p:spPr>
        <p:txBody>
          <a:bodyPr wrap="square" rtlCol="0">
            <a:spAutoFit/>
          </a:bodyPr>
          <a:lstStyle/>
          <a:p>
            <a:endParaRPr lang="en-US" dirty="0">
              <a:solidFill>
                <a:srgbClr val="688727"/>
              </a:solidFill>
            </a:endParaRPr>
          </a:p>
          <a:p>
            <a:r>
              <a:rPr lang="el-GR" sz="1600" b="1" dirty="0">
                <a:solidFill>
                  <a:srgbClr val="1287C3"/>
                </a:solidFill>
                <a:latin typeface="Arial" panose="020B0604020202020204" pitchFamily="34" charset="0"/>
                <a:cs typeface="Arial" panose="020B0604020202020204" pitchFamily="34" charset="0"/>
              </a:rPr>
              <a:t>Γραφείο Επιτρόπου Πληροφοριών</a:t>
            </a:r>
          </a:p>
          <a:p>
            <a:endParaRPr lang="en-US" sz="1600" dirty="0">
              <a:solidFill>
                <a:srgbClr val="1287C3"/>
              </a:solidFill>
            </a:endParaRPr>
          </a:p>
          <a:p>
            <a:endParaRPr lang="el-GR" sz="1600" dirty="0">
              <a:solidFill>
                <a:srgbClr val="1287C3"/>
              </a:solidFill>
              <a:latin typeface="Arial" panose="020B0604020202020204" pitchFamily="34" charset="0"/>
              <a:cs typeface="Arial" panose="020B0604020202020204" pitchFamily="34" charset="0"/>
            </a:endParaRPr>
          </a:p>
          <a:p>
            <a:endParaRPr lang="el-GR" sz="1600" dirty="0">
              <a:solidFill>
                <a:srgbClr val="1287C3"/>
              </a:solidFill>
              <a:latin typeface="Arial" panose="020B0604020202020204" pitchFamily="34" charset="0"/>
              <a:cs typeface="Arial" panose="020B0604020202020204" pitchFamily="34" charset="0"/>
            </a:endParaRPr>
          </a:p>
          <a:p>
            <a:r>
              <a:rPr lang="el-GR" sz="1600" dirty="0" err="1">
                <a:solidFill>
                  <a:srgbClr val="1287C3"/>
                </a:solidFill>
                <a:latin typeface="Arial" panose="020B0604020202020204" pitchFamily="34" charset="0"/>
                <a:cs typeface="Arial" panose="020B0604020202020204" pitchFamily="34" charset="0"/>
              </a:rPr>
              <a:t>Τηλ</a:t>
            </a:r>
            <a:r>
              <a:rPr lang="el-GR" sz="1600" dirty="0">
                <a:solidFill>
                  <a:srgbClr val="1287C3"/>
                </a:solidFill>
                <a:latin typeface="Arial" panose="020B0604020202020204" pitchFamily="34" charset="0"/>
                <a:cs typeface="Arial" panose="020B0604020202020204" pitchFamily="34" charset="0"/>
              </a:rPr>
              <a:t>.: 22309000</a:t>
            </a:r>
            <a:endParaRPr lang="en-US" sz="1600" dirty="0">
              <a:solidFill>
                <a:srgbClr val="1287C3"/>
              </a:solidFill>
              <a:latin typeface="Arial" panose="020B0604020202020204" pitchFamily="34" charset="0"/>
              <a:cs typeface="Arial" panose="020B0604020202020204" pitchFamily="34" charset="0"/>
            </a:endParaRPr>
          </a:p>
          <a:p>
            <a:r>
              <a:rPr lang="el-GR" sz="1600" dirty="0">
                <a:solidFill>
                  <a:srgbClr val="1287C3"/>
                </a:solidFill>
                <a:latin typeface="Arial" panose="020B0604020202020204" pitchFamily="34" charset="0"/>
                <a:cs typeface="Arial" panose="020B0604020202020204" pitchFamily="34" charset="0"/>
              </a:rPr>
              <a:t>Φαξ: 22309001</a:t>
            </a:r>
          </a:p>
          <a:p>
            <a:endParaRPr lang="el-GR" sz="1600" dirty="0">
              <a:solidFill>
                <a:srgbClr val="1287C3"/>
              </a:solidFill>
              <a:latin typeface="Arial" panose="020B0604020202020204" pitchFamily="34" charset="0"/>
              <a:cs typeface="Arial" panose="020B0604020202020204" pitchFamily="34" charset="0"/>
            </a:endParaRPr>
          </a:p>
          <a:p>
            <a:endParaRPr lang="en-US" sz="1600" dirty="0">
              <a:solidFill>
                <a:srgbClr val="1287C3"/>
              </a:solidFill>
              <a:latin typeface="Arial" panose="020B0604020202020204" pitchFamily="34" charset="0"/>
              <a:cs typeface="Arial" panose="020B0604020202020204" pitchFamily="34" charset="0"/>
            </a:endParaRPr>
          </a:p>
          <a:p>
            <a:endParaRPr lang="en-US" sz="1600" dirty="0">
              <a:solidFill>
                <a:srgbClr val="1287C3"/>
              </a:solidFill>
              <a:latin typeface="Arial" panose="020B0604020202020204" pitchFamily="34" charset="0"/>
              <a:cs typeface="Arial" panose="020B0604020202020204" pitchFamily="34" charset="0"/>
            </a:endParaRPr>
          </a:p>
          <a:p>
            <a:r>
              <a:rPr lang="en-US" sz="1600" dirty="0">
                <a:solidFill>
                  <a:srgbClr val="1287C3"/>
                </a:solidFill>
                <a:latin typeface="Arial" panose="020B0604020202020204" pitchFamily="34" charset="0"/>
                <a:cs typeface="Arial" panose="020B0604020202020204" pitchFamily="34" charset="0"/>
              </a:rPr>
              <a:t>E-mail: </a:t>
            </a:r>
            <a:r>
              <a:rPr lang="en-US" sz="1600" u="sng" dirty="0">
                <a:solidFill>
                  <a:srgbClr val="1287C3"/>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commissioner@informationcommissioner.gov.cy</a:t>
            </a:r>
            <a:endParaRPr lang="en-US" sz="1600" u="sng" dirty="0">
              <a:solidFill>
                <a:srgbClr val="1287C3"/>
              </a:solidFill>
              <a:latin typeface="Arial" panose="020B0604020202020204" pitchFamily="34" charset="0"/>
              <a:cs typeface="Arial" panose="020B0604020202020204" pitchFamily="34" charset="0"/>
            </a:endParaRPr>
          </a:p>
          <a:p>
            <a:endParaRPr lang="en-US" sz="1600" u="sng" dirty="0">
              <a:solidFill>
                <a:srgbClr val="1287C3"/>
              </a:solidFill>
              <a:latin typeface="Arial" panose="020B0604020202020204" pitchFamily="34" charset="0"/>
              <a:cs typeface="Arial" panose="020B0604020202020204" pitchFamily="34" charset="0"/>
            </a:endParaRPr>
          </a:p>
          <a:p>
            <a:endParaRPr lang="en-US" sz="1600" dirty="0">
              <a:solidFill>
                <a:srgbClr val="1287C3"/>
              </a:solidFill>
              <a:latin typeface="Arial" panose="020B0604020202020204" pitchFamily="34" charset="0"/>
              <a:cs typeface="Arial" panose="020B0604020202020204" pitchFamily="34" charset="0"/>
            </a:endParaRPr>
          </a:p>
          <a:p>
            <a:r>
              <a:rPr lang="en-US" sz="1600" dirty="0">
                <a:solidFill>
                  <a:srgbClr val="1287C3"/>
                </a:solidFill>
                <a:latin typeface="Arial" panose="020B0604020202020204" pitchFamily="34" charset="0"/>
                <a:cs typeface="Arial" panose="020B0604020202020204" pitchFamily="34" charset="0"/>
              </a:rPr>
              <a:t>www.informationcommissioner.gov.cy</a:t>
            </a:r>
            <a:endParaRPr lang="el-GR" sz="1600" dirty="0">
              <a:solidFill>
                <a:srgbClr val="1287C3"/>
              </a:solidFill>
              <a:latin typeface="Arial" panose="020B0604020202020204" pitchFamily="34" charset="0"/>
              <a:cs typeface="Arial" panose="020B0604020202020204" pitchFamily="34" charset="0"/>
            </a:endParaRPr>
          </a:p>
          <a:p>
            <a:endParaRPr lang="el-GR" dirty="0">
              <a:solidFill>
                <a:srgbClr val="688727"/>
              </a:solidFill>
            </a:endParaRPr>
          </a:p>
        </p:txBody>
      </p:sp>
    </p:spTree>
    <p:extLst>
      <p:ext uri="{BB962C8B-B14F-4D97-AF65-F5344CB8AC3E}">
        <p14:creationId xmlns:p14="http://schemas.microsoft.com/office/powerpoint/2010/main" val="350849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a:xfrm>
            <a:off x="1663089" y="0"/>
            <a:ext cx="9594938" cy="1266738"/>
          </a:xfrm>
        </p:spPr>
        <p:txBody>
          <a:bodyPr/>
          <a:lstStyle/>
          <a:p>
            <a:r>
              <a:rPr lang="el-GR" dirty="0"/>
              <a:t>Νομικό πλαίσιο</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1663089" y="1015069"/>
            <a:ext cx="9594938" cy="4801420"/>
          </a:xfrm>
        </p:spPr>
        <p:txBody>
          <a:bodyPr>
            <a:normAutofit/>
          </a:bodyPr>
          <a:lstStyle/>
          <a:p>
            <a:pPr algn="just"/>
            <a:r>
              <a:rPr lang="el-GR" sz="2200" dirty="0">
                <a:latin typeface="Arial" panose="020B0604020202020204" pitchFamily="34" charset="0"/>
                <a:cs typeface="Arial" panose="020B0604020202020204" pitchFamily="34" charset="0"/>
              </a:rPr>
              <a:t>Ο</a:t>
            </a:r>
            <a:r>
              <a:rPr lang="el-GR" sz="2200" dirty="0">
                <a:solidFill>
                  <a:srgbClr val="688727"/>
                </a:solidFill>
                <a:latin typeface="Arial" panose="020B0604020202020204" pitchFamily="34" charset="0"/>
                <a:cs typeface="Arial" panose="020B0604020202020204" pitchFamily="34" charset="0"/>
              </a:rPr>
              <a:t> </a:t>
            </a:r>
            <a:r>
              <a:rPr lang="el-GR" sz="2200" b="1" dirty="0">
                <a:solidFill>
                  <a:srgbClr val="1287C3"/>
                </a:solidFill>
                <a:latin typeface="Arial" panose="020B0604020202020204" pitchFamily="34" charset="0"/>
                <a:ea typeface="+mj-ea"/>
                <a:cs typeface="Arial" panose="020B0604020202020204" pitchFamily="34" charset="0"/>
              </a:rPr>
              <a:t>Κανονισμός (ΕΕ) 2016/679 </a:t>
            </a:r>
            <a:r>
              <a:rPr lang="el-GR" sz="2200" dirty="0">
                <a:latin typeface="Arial" panose="020B0604020202020204" pitchFamily="34" charset="0"/>
                <a:cs typeface="Arial" panose="020B0604020202020204" pitchFamily="34" charset="0"/>
              </a:rPr>
              <a:t>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 </a:t>
            </a:r>
            <a:r>
              <a:rPr lang="el-GR" sz="2200" b="1" dirty="0">
                <a:solidFill>
                  <a:srgbClr val="1287C3"/>
                </a:solidFill>
                <a:latin typeface="Arial" panose="020B0604020202020204" pitchFamily="34" charset="0"/>
                <a:ea typeface="+mj-ea"/>
                <a:cs typeface="Arial" panose="020B0604020202020204" pitchFamily="34" charset="0"/>
              </a:rPr>
              <a:t>(ΓΚΠΔ)</a:t>
            </a:r>
            <a:endParaRPr lang="el-GR" sz="2200" dirty="0">
              <a:solidFill>
                <a:srgbClr val="1287C3"/>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a:t>
            </a:r>
            <a:r>
              <a:rPr lang="el-GR" sz="2200" b="1" dirty="0">
                <a:solidFill>
                  <a:srgbClr val="1287C3"/>
                </a:solidFill>
                <a:latin typeface="Arial" panose="020B0604020202020204" pitchFamily="34" charset="0"/>
                <a:ea typeface="+mj-ea"/>
                <a:cs typeface="Arial" panose="020B0604020202020204" pitchFamily="34" charset="0"/>
              </a:rPr>
              <a:t>(Ν.125(Ι)/2018) </a:t>
            </a:r>
          </a:p>
          <a:p>
            <a:pPr algn="just"/>
            <a:r>
              <a:rPr lang="el-GR" sz="2200" dirty="0">
                <a:solidFill>
                  <a:srgbClr val="000000"/>
                </a:solidFill>
                <a:latin typeface="Arial" panose="020B0604020202020204" pitchFamily="34" charset="0"/>
                <a:cs typeface="Arial" panose="020B0604020202020204" pitchFamily="34" charset="0"/>
              </a:rPr>
              <a:t>O περί του Δικαιώματος Πρόσβασης σε Πληροφορίες του Δημόσιου Τομέα Νόμος του 2017 </a:t>
            </a:r>
            <a:r>
              <a:rPr lang="el-GR" sz="2200" b="1" dirty="0">
                <a:solidFill>
                  <a:srgbClr val="1287C3"/>
                </a:solidFill>
                <a:latin typeface="Arial" panose="020B0604020202020204" pitchFamily="34" charset="0"/>
                <a:ea typeface="+mj-ea"/>
                <a:cs typeface="Arial" panose="020B0604020202020204" pitchFamily="34" charset="0"/>
              </a:rPr>
              <a:t>(Ν. 184(Ι)/2017)</a:t>
            </a:r>
          </a:p>
          <a:p>
            <a:pPr algn="just"/>
            <a:r>
              <a:rPr lang="el-GR" sz="2200" dirty="0">
                <a:latin typeface="Arial" panose="020B0604020202020204" pitchFamily="34" charset="0"/>
                <a:cs typeface="Arial" panose="020B0604020202020204" pitchFamily="34" charset="0"/>
              </a:rPr>
              <a:t>Ο περί του Κρατικού Αρχείου Νόμος του 1991 </a:t>
            </a:r>
            <a:r>
              <a:rPr lang="el-GR" sz="2200" b="1" dirty="0">
                <a:solidFill>
                  <a:srgbClr val="1287C3"/>
                </a:solidFill>
                <a:latin typeface="Arial" panose="020B0604020202020204" pitchFamily="34" charset="0"/>
                <a:ea typeface="+mj-ea"/>
                <a:cs typeface="Arial" panose="020B0604020202020204" pitchFamily="34" charset="0"/>
              </a:rPr>
              <a:t>(Ν. 208/1991)</a:t>
            </a:r>
          </a:p>
        </p:txBody>
      </p:sp>
      <p:sp>
        <p:nvSpPr>
          <p:cNvPr id="5" name="Slide Number Placeholder 4">
            <a:extLst>
              <a:ext uri="{FF2B5EF4-FFF2-40B4-BE49-F238E27FC236}">
                <a16:creationId xmlns:a16="http://schemas.microsoft.com/office/drawing/2014/main" id="{970823FE-53A9-0076-9268-C5B8BE822BF8}"/>
              </a:ext>
            </a:extLst>
          </p:cNvPr>
          <p:cNvSpPr>
            <a:spLocks noGrp="1"/>
          </p:cNvSpPr>
          <p:nvPr>
            <p:ph type="sldNum" sz="quarter" idx="12"/>
          </p:nvPr>
        </p:nvSpPr>
        <p:spPr/>
        <p:txBody>
          <a:bodyPr/>
          <a:lstStyle/>
          <a:p>
            <a:fld id="{08AB70BE-1769-45B8-85A6-0C837432C7E6}" type="slidenum">
              <a:rPr lang="en-US" smtClean="0"/>
              <a:t>2</a:t>
            </a:fld>
            <a:endParaRPr lang="en-US"/>
          </a:p>
        </p:txBody>
      </p:sp>
    </p:spTree>
    <p:extLst>
      <p:ext uri="{BB962C8B-B14F-4D97-AF65-F5344CB8AC3E}">
        <p14:creationId xmlns:p14="http://schemas.microsoft.com/office/powerpoint/2010/main" val="424224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a:xfrm>
            <a:off x="1663089" y="0"/>
            <a:ext cx="9594938" cy="1384183"/>
          </a:xfrm>
        </p:spPr>
        <p:txBody>
          <a:bodyPr/>
          <a:lstStyle/>
          <a:p>
            <a:r>
              <a:rPr lang="el-GR" dirty="0"/>
              <a:t>Βασικές έννοιες</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1663089" y="1015069"/>
            <a:ext cx="9594938" cy="4801420"/>
          </a:xfrm>
        </p:spPr>
        <p:txBody>
          <a:bodyPr>
            <a:normAutofit/>
          </a:bodyPr>
          <a:lstStyle/>
          <a:p>
            <a:pPr algn="just"/>
            <a:r>
              <a:rPr lang="el-GR" sz="2200" b="1" dirty="0">
                <a:solidFill>
                  <a:srgbClr val="1287C3"/>
                </a:solidFill>
                <a:latin typeface="Arial" panose="020B0604020202020204" pitchFamily="34" charset="0"/>
                <a:cs typeface="Arial" panose="020B0604020202020204" pitchFamily="34" charset="0"/>
              </a:rPr>
              <a:t>Δεδομένα προσωπικού χαρακτήρα</a:t>
            </a:r>
            <a:r>
              <a:rPr lang="el-GR" sz="2200" dirty="0">
                <a:solidFill>
                  <a:srgbClr val="1287C3"/>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a:t>
            </a:r>
            <a:r>
              <a:rPr lang="el-GR" sz="2200" b="1" dirty="0">
                <a:solidFill>
                  <a:srgbClr val="1287C3"/>
                </a:solidFill>
                <a:latin typeface="Arial" panose="020B0604020202020204" pitchFamily="34" charset="0"/>
                <a:cs typeface="Arial" panose="020B0604020202020204" pitchFamily="34" charset="0"/>
              </a:rPr>
              <a:t>εν ζωή</a:t>
            </a:r>
            <a:r>
              <a:rPr lang="el-GR" sz="2200" b="1" dirty="0">
                <a:solidFill>
                  <a:srgbClr val="688727"/>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(«υποκείμενο των δεδομένων») </a:t>
            </a:r>
          </a:p>
          <a:p>
            <a:pPr lvl="1" algn="just"/>
            <a:r>
              <a:rPr lang="el-GR" sz="1800" dirty="0">
                <a:solidFill>
                  <a:schemeClr val="tx1"/>
                </a:solidFill>
                <a:latin typeface="Arial" panose="020B0604020202020204" pitchFamily="34" charset="0"/>
                <a:cs typeface="Arial" panose="020B0604020202020204" pitchFamily="34" charset="0"/>
              </a:rPr>
              <a:t>Ο Κανονισμός δεν εφαρμόζεται στα δεδομένα προσωπικού χαρακτήρα θανόντων </a:t>
            </a:r>
            <a:r>
              <a:rPr lang="el-GR" sz="1800" dirty="0">
                <a:latin typeface="Arial" panose="020B0604020202020204" pitchFamily="34" charset="0"/>
                <a:cs typeface="Arial" panose="020B0604020202020204" pitchFamily="34" charset="0"/>
              </a:rPr>
              <a:t>εκτός αν η </a:t>
            </a:r>
            <a:r>
              <a:rPr lang="el-GR" sz="1800" dirty="0">
                <a:solidFill>
                  <a:schemeClr val="tx1"/>
                </a:solidFill>
                <a:latin typeface="Arial" panose="020B0604020202020204" pitchFamily="34" charset="0"/>
                <a:cs typeface="Arial" panose="020B0604020202020204" pitchFamily="34" charset="0"/>
              </a:rPr>
              <a:t>αναφορά σε αποβιώσαντες</a:t>
            </a:r>
            <a:r>
              <a:rPr lang="el-GR" sz="1800" b="1" dirty="0">
                <a:solidFill>
                  <a:schemeClr val="tx1"/>
                </a:solidFill>
                <a:latin typeface="Arial" panose="020B0604020202020204" pitchFamily="34" charset="0"/>
                <a:cs typeface="Arial" panose="020B0604020202020204" pitchFamily="34" charset="0"/>
              </a:rPr>
              <a:t> παραπέμπει σε ταυτοπο</a:t>
            </a:r>
            <a:r>
              <a:rPr lang="el-GR" sz="1800" b="1" dirty="0">
                <a:latin typeface="Arial" panose="020B0604020202020204" pitchFamily="34" charset="0"/>
                <a:cs typeface="Arial" panose="020B0604020202020204" pitchFamily="34" charset="0"/>
              </a:rPr>
              <a:t>ίηση φυσικών προσώπων εν ζωή</a:t>
            </a:r>
          </a:p>
          <a:p>
            <a:pPr algn="just"/>
            <a:r>
              <a:rPr lang="el-GR" sz="2200" dirty="0">
                <a:solidFill>
                  <a:schemeClr val="tx1"/>
                </a:solidFill>
                <a:latin typeface="Arial" panose="020B0604020202020204" pitchFamily="34" charset="0"/>
                <a:cs typeface="Arial" panose="020B0604020202020204" pitchFamily="34" charset="0"/>
              </a:rPr>
              <a:t>Το δικαίωμα στην προστασία των δεδομένων προσωπικού χαρακτήρα </a:t>
            </a:r>
            <a:r>
              <a:rPr lang="el-GR" sz="2200" b="1" dirty="0">
                <a:solidFill>
                  <a:srgbClr val="1287C3"/>
                </a:solidFill>
                <a:latin typeface="Arial" panose="020B0604020202020204" pitchFamily="34" charset="0"/>
                <a:cs typeface="Arial" panose="020B0604020202020204" pitchFamily="34" charset="0"/>
              </a:rPr>
              <a:t>δεν είναι απόλυτο</a:t>
            </a:r>
            <a:r>
              <a:rPr lang="el-GR" sz="2200" dirty="0">
                <a:solidFill>
                  <a:srgbClr val="1287C3"/>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δικαίωμα:</a:t>
            </a:r>
          </a:p>
          <a:p>
            <a:pPr lvl="1" algn="just"/>
            <a:r>
              <a:rPr lang="el-GR" sz="2200" dirty="0">
                <a:solidFill>
                  <a:schemeClr val="tx1"/>
                </a:solidFill>
                <a:latin typeface="Arial" panose="020B0604020202020204" pitchFamily="34" charset="0"/>
                <a:cs typeface="Arial" panose="020B0604020202020204" pitchFamily="34" charset="0"/>
              </a:rPr>
              <a:t>Πρέπει να σταθμίζεται με άλλα θεμελιώδη δικαιώματα, σύμφωνα με την αρχή της αναλογικότητας</a:t>
            </a:r>
          </a:p>
        </p:txBody>
      </p:sp>
      <p:sp>
        <p:nvSpPr>
          <p:cNvPr id="5" name="Slide Number Placeholder 4">
            <a:extLst>
              <a:ext uri="{FF2B5EF4-FFF2-40B4-BE49-F238E27FC236}">
                <a16:creationId xmlns:a16="http://schemas.microsoft.com/office/drawing/2014/main" id="{970823FE-53A9-0076-9268-C5B8BE822BF8}"/>
              </a:ext>
            </a:extLst>
          </p:cNvPr>
          <p:cNvSpPr>
            <a:spLocks noGrp="1"/>
          </p:cNvSpPr>
          <p:nvPr>
            <p:ph type="sldNum" sz="quarter" idx="12"/>
          </p:nvPr>
        </p:nvSpPr>
        <p:spPr/>
        <p:txBody>
          <a:bodyPr/>
          <a:lstStyle/>
          <a:p>
            <a:fld id="{08AB70BE-1769-45B8-85A6-0C837432C7E6}" type="slidenum">
              <a:rPr lang="en-US" smtClean="0"/>
              <a:t>3</a:t>
            </a:fld>
            <a:endParaRPr lang="en-US"/>
          </a:p>
        </p:txBody>
      </p:sp>
    </p:spTree>
    <p:extLst>
      <p:ext uri="{BB962C8B-B14F-4D97-AF65-F5344CB8AC3E}">
        <p14:creationId xmlns:p14="http://schemas.microsoft.com/office/powerpoint/2010/main" val="141496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a:xfrm>
            <a:off x="1433264" y="0"/>
            <a:ext cx="10758736" cy="1702965"/>
          </a:xfrm>
        </p:spPr>
        <p:txBody>
          <a:bodyPr>
            <a:normAutofit/>
          </a:bodyPr>
          <a:lstStyle/>
          <a:p>
            <a:r>
              <a:rPr lang="el-GR" sz="4000" dirty="0"/>
              <a:t>Επεξεργασία δεδομένων και ανάγκη καταγραφής της ιστορίας</a:t>
            </a:r>
            <a:endParaRPr lang="el-GR" dirty="0"/>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a:xfrm>
            <a:off x="1484310" y="1602297"/>
            <a:ext cx="10018713" cy="4755794"/>
          </a:xfrm>
        </p:spPr>
        <p:txBody>
          <a:bodyPr>
            <a:normAutofit/>
          </a:bodyPr>
          <a:lstStyle/>
          <a:p>
            <a:pPr algn="just"/>
            <a:r>
              <a:rPr lang="el-GR" sz="2200" dirty="0">
                <a:latin typeface="Arial" panose="020B0604020202020204" pitchFamily="34" charset="0"/>
                <a:cs typeface="Arial" panose="020B0604020202020204" pitchFamily="34" charset="0"/>
              </a:rPr>
              <a:t>Η καταγραφή της ιστορίας με βάση τα τραγικά γεγονότα του 1974 κρίνεται αναγκαία και σημαντική στην ενημέρωση των πολιτών</a:t>
            </a:r>
          </a:p>
          <a:p>
            <a:pPr algn="just"/>
            <a:r>
              <a:rPr lang="el-GR" sz="2200" dirty="0">
                <a:latin typeface="Arial" panose="020B0604020202020204" pitchFamily="34" charset="0"/>
                <a:cs typeface="Arial" panose="020B0604020202020204" pitchFamily="34" charset="0"/>
              </a:rPr>
              <a:t>Τα ιστορικά αρχεία δυνατόν να περιλαμβάνουν προσωπικά δεδομένα (π.χ. προσώπων που ενεπλάκησαν ή επηρεάστηκαν από τα γεγονότα της τουρκικής εισβολής)</a:t>
            </a:r>
          </a:p>
          <a:p>
            <a:pPr algn="just"/>
            <a:r>
              <a:rPr lang="el-GR" sz="2200" dirty="0">
                <a:latin typeface="Arial" panose="020B0604020202020204" pitchFamily="34" charset="0"/>
                <a:cs typeface="Arial" panose="020B0604020202020204" pitchFamily="34" charset="0"/>
              </a:rPr>
              <a:t>Κάθε επεξεργασία προσωπικών δεδομένων πρέπει να είναι σύμφωνη με τις διατάξεις του ΓΚΠΔ</a:t>
            </a:r>
          </a:p>
          <a:p>
            <a:pPr algn="just"/>
            <a:r>
              <a:rPr lang="el-GR" sz="2200" dirty="0">
                <a:solidFill>
                  <a:schemeClr val="tx1"/>
                </a:solidFill>
                <a:latin typeface="Arial" panose="020B0604020202020204" pitchFamily="34" charset="0"/>
                <a:cs typeface="Arial" panose="020B0604020202020204" pitchFamily="34" charset="0"/>
              </a:rPr>
              <a:t>Απαγορεύεται η επεξεργασία ευαίσθητων δεδομένων, εκτός κι αν πληρούται κάποια από τις προϋποθέσεις που αναφέρονται στο Άρθρο 9(2) του ΓΚΠΔ (</a:t>
            </a:r>
            <a:r>
              <a:rPr lang="el-GR" sz="2200" b="0" i="0" u="none" strike="noStrike" baseline="0" dirty="0">
                <a:solidFill>
                  <a:srgbClr val="000000"/>
                </a:solidFill>
                <a:latin typeface="Arial" panose="020B0604020202020204" pitchFamily="34" charset="0"/>
                <a:cs typeface="Arial" panose="020B0604020202020204" pitchFamily="34" charset="0"/>
              </a:rPr>
              <a:t>αν η επεξεργασία είναι απαραίτητη για σκοπούς αρχειοθέτησης προς το δημόσιο συμφέρον, για σκοπούς επιστημονικής ή ιστορικής έρευνας ή για στατιστικούς σκοπούς)</a:t>
            </a:r>
            <a:endParaRPr lang="el-GR" sz="2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7CD7B3A-B521-27E5-B37E-96D5650E774B}"/>
              </a:ext>
            </a:extLst>
          </p:cNvPr>
          <p:cNvSpPr>
            <a:spLocks noGrp="1"/>
          </p:cNvSpPr>
          <p:nvPr>
            <p:ph type="sldNum" sz="quarter" idx="12"/>
          </p:nvPr>
        </p:nvSpPr>
        <p:spPr/>
        <p:txBody>
          <a:bodyPr/>
          <a:lstStyle/>
          <a:p>
            <a:fld id="{08AB70BE-1769-45B8-85A6-0C837432C7E6}" type="slidenum">
              <a:rPr lang="en-US" smtClean="0"/>
              <a:t>4</a:t>
            </a:fld>
            <a:endParaRPr lang="en-US"/>
          </a:p>
        </p:txBody>
      </p:sp>
    </p:spTree>
    <p:extLst>
      <p:ext uri="{BB962C8B-B14F-4D97-AF65-F5344CB8AC3E}">
        <p14:creationId xmlns:p14="http://schemas.microsoft.com/office/powerpoint/2010/main" val="100200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a:xfrm>
            <a:off x="1433264" y="0"/>
            <a:ext cx="10758736" cy="1702965"/>
          </a:xfrm>
        </p:spPr>
        <p:txBody>
          <a:bodyPr>
            <a:normAutofit/>
          </a:bodyPr>
          <a:lstStyle/>
          <a:p>
            <a:r>
              <a:rPr lang="el-GR" dirty="0"/>
              <a:t>Διατάξεις του ΓΚΠΔ που αφορούν ειδικές περιπτώσεις επεξεργασίας</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a:xfrm>
            <a:off x="1484310" y="1602297"/>
            <a:ext cx="10018713" cy="3758268"/>
          </a:xfrm>
        </p:spPr>
        <p:txBody>
          <a:bodyPr>
            <a:normAutofit/>
          </a:bodyPr>
          <a:lstStyle/>
          <a:p>
            <a:pPr marL="0" indent="0" algn="just">
              <a:buNone/>
            </a:pPr>
            <a:r>
              <a:rPr lang="el-GR" sz="2200" dirty="0">
                <a:latin typeface="Arial" panose="020B0604020202020204" pitchFamily="34" charset="0"/>
                <a:cs typeface="Arial" panose="020B0604020202020204" pitchFamily="34" charset="0"/>
              </a:rPr>
              <a:t>Το δικαίωμα προστασίας προσωπικών δεδομένων πρέπει να συμβιβάζεται:</a:t>
            </a:r>
          </a:p>
          <a:p>
            <a:pPr marL="0" indent="0" algn="just">
              <a:buNone/>
            </a:pPr>
            <a:r>
              <a:rPr lang="el-GR" sz="2200" dirty="0">
                <a:latin typeface="Arial" panose="020B0604020202020204" pitchFamily="34" charset="0"/>
                <a:cs typeface="Arial" panose="020B0604020202020204" pitchFamily="34" charset="0"/>
              </a:rPr>
              <a:t>(α) με το δικαίωμα στην ελευθερία έκφρασης και πληροφόρησης (Άρθρο 85) </a:t>
            </a:r>
          </a:p>
          <a:p>
            <a:pPr marL="0" indent="0" algn="just">
              <a:buNone/>
            </a:pPr>
            <a:r>
              <a:rPr lang="el-GR" sz="2200" dirty="0">
                <a:latin typeface="Arial" panose="020B0604020202020204" pitchFamily="34" charset="0"/>
                <a:cs typeface="Arial" panose="020B0604020202020204" pitchFamily="34" charset="0"/>
              </a:rPr>
              <a:t>(β) με την πρόσβαση του κοινού σε επίσημα έγγραφα (Άρθρο 86)</a:t>
            </a:r>
          </a:p>
          <a:p>
            <a:pPr marL="0" indent="0" algn="just">
              <a:buNone/>
            </a:pPr>
            <a:r>
              <a:rPr lang="el-GR" sz="2100" dirty="0">
                <a:latin typeface="Arial" panose="020B0604020202020204" pitchFamily="34" charset="0"/>
                <a:cs typeface="Arial" panose="020B0604020202020204" pitchFamily="34" charset="0"/>
              </a:rPr>
              <a:t>(γ) με την επεξεργασία για σκοπούς αρχειοθέτησης προς το δημόσιο συμφέρον, για σκοπούς επιστημονικής ή ιστορικής έρευνας (Άρθρο 89)</a:t>
            </a:r>
            <a:endParaRPr lang="en-US" sz="21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7CD7B3A-B521-27E5-B37E-96D5650E774B}"/>
              </a:ext>
            </a:extLst>
          </p:cNvPr>
          <p:cNvSpPr>
            <a:spLocks noGrp="1"/>
          </p:cNvSpPr>
          <p:nvPr>
            <p:ph type="sldNum" sz="quarter" idx="12"/>
          </p:nvPr>
        </p:nvSpPr>
        <p:spPr/>
        <p:txBody>
          <a:bodyPr/>
          <a:lstStyle/>
          <a:p>
            <a:fld id="{08AB70BE-1769-45B8-85A6-0C837432C7E6}" type="slidenum">
              <a:rPr lang="en-US" smtClean="0"/>
              <a:t>5</a:t>
            </a:fld>
            <a:endParaRPr lang="en-US"/>
          </a:p>
        </p:txBody>
      </p:sp>
    </p:spTree>
    <p:extLst>
      <p:ext uri="{BB962C8B-B14F-4D97-AF65-F5344CB8AC3E}">
        <p14:creationId xmlns:p14="http://schemas.microsoft.com/office/powerpoint/2010/main" val="85469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a:xfrm>
            <a:off x="1433264" y="0"/>
            <a:ext cx="10758736" cy="1602297"/>
          </a:xfrm>
        </p:spPr>
        <p:txBody>
          <a:bodyPr>
            <a:normAutofit/>
          </a:bodyPr>
          <a:lstStyle/>
          <a:p>
            <a:r>
              <a:rPr lang="el-GR" dirty="0"/>
              <a:t>Διασφαλίσεις επεξεργασίας για σκοπούς επιστημονικής ή ιστορικής έρευνας</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a:xfrm>
            <a:off x="1216404" y="1415642"/>
            <a:ext cx="10370509" cy="4026716"/>
          </a:xfrm>
        </p:spPr>
        <p:txBody>
          <a:bodyPr>
            <a:normAutofit/>
          </a:bodyPr>
          <a:lstStyle/>
          <a:p>
            <a:pPr algn="just">
              <a:defRPr/>
            </a:pPr>
            <a:r>
              <a:rPr lang="el-GR" sz="2400" dirty="0">
                <a:latin typeface="Arial" panose="020B0604020202020204" pitchFamily="34" charset="0"/>
                <a:cs typeface="Arial" panose="020B0604020202020204" pitchFamily="34" charset="0"/>
              </a:rPr>
              <a:t>Εξέταση του σκοπού του αιτήματος και συμμόρφωση με αρχή της ελαχιστοποίησης </a:t>
            </a:r>
          </a:p>
          <a:p>
            <a:pPr algn="just">
              <a:defRPr/>
            </a:pPr>
            <a:r>
              <a:rPr lang="el-GR" sz="2400" dirty="0">
                <a:latin typeface="Arial" panose="020B0604020202020204" pitchFamily="34" charset="0"/>
                <a:cs typeface="Arial" panose="020B0604020202020204" pitchFamily="34" charset="0"/>
              </a:rPr>
              <a:t>Χρήση ψευδωνύμων, εφόσον οι εν λόγω σκοποί μπορούν να εκπληρωθούν κατ' αυτόν τον τρόπο</a:t>
            </a:r>
          </a:p>
          <a:p>
            <a:pPr algn="just">
              <a:defRPr/>
            </a:pPr>
            <a:r>
              <a:rPr lang="el-GR" sz="2400" dirty="0">
                <a:latin typeface="Arial" panose="020B0604020202020204" pitchFamily="34" charset="0"/>
                <a:cs typeface="Arial" panose="020B0604020202020204" pitchFamily="34" charset="0"/>
              </a:rPr>
              <a:t>Συγκεκριμενοποίηση αιτήματος και παροχή αποσπασμάτων των εγγράφων</a:t>
            </a:r>
          </a:p>
        </p:txBody>
      </p:sp>
      <p:sp>
        <p:nvSpPr>
          <p:cNvPr id="5" name="Slide Number Placeholder 4">
            <a:extLst>
              <a:ext uri="{FF2B5EF4-FFF2-40B4-BE49-F238E27FC236}">
                <a16:creationId xmlns:a16="http://schemas.microsoft.com/office/drawing/2014/main" id="{17CD7B3A-B521-27E5-B37E-96D5650E774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AB70BE-1769-45B8-85A6-0C837432C7E6}"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25963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a:xfrm>
            <a:off x="1433264" y="0"/>
            <a:ext cx="10758736" cy="2044931"/>
          </a:xfrm>
        </p:spPr>
        <p:txBody>
          <a:bodyPr>
            <a:normAutofit/>
          </a:bodyPr>
          <a:lstStyle/>
          <a:p>
            <a:r>
              <a:rPr lang="el-GR" dirty="0"/>
              <a:t>Πώς θα πρέπει να εξετάζονται αιτήματα επιθεώρησης και λήψης αντιγράφων ιστορικών αρχείων</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a:xfrm>
            <a:off x="1233182" y="1942673"/>
            <a:ext cx="10370509" cy="4026716"/>
          </a:xfrm>
        </p:spPr>
        <p:txBody>
          <a:bodyPr>
            <a:normAutofit fontScale="92500" lnSpcReduction="10000"/>
          </a:bodyPr>
          <a:lstStyle/>
          <a:p>
            <a:pPr algn="just"/>
            <a:r>
              <a:rPr lang="el-GR" dirty="0">
                <a:latin typeface="Arial" panose="020B0604020202020204" pitchFamily="34" charset="0"/>
                <a:cs typeface="Arial" panose="020B0604020202020204" pitchFamily="34" charset="0"/>
              </a:rPr>
              <a:t>Κατά την εξέταση αιτημάτων επιθεώρησης/λήψης αντιγράφων αρχείων που περιλαμβάνουν δεδομένα προσωπικού χαρακτήρα θα πρέπει να γίνεται </a:t>
            </a:r>
            <a:r>
              <a:rPr lang="el-GR" b="1" dirty="0">
                <a:solidFill>
                  <a:srgbClr val="1287C3"/>
                </a:solidFill>
                <a:latin typeface="Arial" panose="020B0604020202020204" pitchFamily="34" charset="0"/>
                <a:cs typeface="Arial" panose="020B0604020202020204" pitchFamily="34" charset="0"/>
              </a:rPr>
              <a:t>στάθμιση</a:t>
            </a:r>
            <a:r>
              <a:rPr lang="el-GR" dirty="0">
                <a:latin typeface="Arial" panose="020B0604020202020204" pitchFamily="34" charset="0"/>
                <a:cs typeface="Arial" panose="020B0604020202020204" pitchFamily="34" charset="0"/>
              </a:rPr>
              <a:t> των σχετικών δικαιωμάτων</a:t>
            </a:r>
          </a:p>
          <a:p>
            <a:pPr algn="just"/>
            <a:r>
              <a:rPr lang="el-GR" dirty="0">
                <a:latin typeface="Arial" panose="020B0604020202020204" pitchFamily="34" charset="0"/>
                <a:cs typeface="Arial" panose="020B0604020202020204" pitchFamily="34" charset="0"/>
              </a:rPr>
              <a:t>Κατά την </a:t>
            </a:r>
            <a:r>
              <a:rPr lang="el-GR" b="1" dirty="0">
                <a:solidFill>
                  <a:srgbClr val="1287C3"/>
                </a:solidFill>
                <a:latin typeface="Arial" panose="020B0604020202020204" pitchFamily="34" charset="0"/>
                <a:cs typeface="Arial" panose="020B0604020202020204" pitchFamily="34" charset="0"/>
              </a:rPr>
              <a:t>στάθμιση</a:t>
            </a:r>
            <a:r>
              <a:rPr lang="el-GR" dirty="0">
                <a:latin typeface="Arial" panose="020B0604020202020204" pitchFamily="34" charset="0"/>
                <a:cs typeface="Arial" panose="020B0604020202020204" pitchFamily="34" charset="0"/>
              </a:rPr>
              <a:t> θα πρέπει να λαμβάνονται υπόψη, ανάμεσα σε άλλα:</a:t>
            </a:r>
          </a:p>
          <a:p>
            <a:pPr lvl="1" algn="just"/>
            <a:r>
              <a:rPr lang="el-GR" sz="2400" dirty="0">
                <a:latin typeface="Arial" panose="020B0604020202020204" pitchFamily="34" charset="0"/>
                <a:cs typeface="Arial" panose="020B0604020202020204" pitchFamily="34" charset="0"/>
              </a:rPr>
              <a:t>η αρχαιότητα των εγγράφων</a:t>
            </a:r>
          </a:p>
          <a:p>
            <a:pPr lvl="1" algn="just"/>
            <a:r>
              <a:rPr lang="el-GR" sz="2400" dirty="0">
                <a:latin typeface="Arial" panose="020B0604020202020204" pitchFamily="34" charset="0"/>
                <a:cs typeface="Arial" panose="020B0604020202020204" pitchFamily="34" charset="0"/>
              </a:rPr>
              <a:t>η σημαντικότητα των πληροφοριών που περιλαμβάνονται στα αρχεία και η συνεισφορά τους στην πληροφόρηση του κοινού και στην καταγραφή της ιστορίας</a:t>
            </a:r>
          </a:p>
          <a:p>
            <a:pPr lvl="1" algn="just"/>
            <a:r>
              <a:rPr lang="el-GR" sz="2400" dirty="0">
                <a:latin typeface="Arial" panose="020B0604020202020204" pitchFamily="34" charset="0"/>
                <a:cs typeface="Arial" panose="020B0604020202020204" pitchFamily="34" charset="0"/>
              </a:rPr>
              <a:t>ο σκοπός του αιτήματος, η αναγκαιότητα συμπερίληψης των προσωπικών δεδομένων για την ικανοποίηση του αιτήματος και η διατήρηση της αρχής της ελαχιστοποίησης</a:t>
            </a:r>
          </a:p>
        </p:txBody>
      </p:sp>
      <p:sp>
        <p:nvSpPr>
          <p:cNvPr id="5" name="Slide Number Placeholder 4">
            <a:extLst>
              <a:ext uri="{FF2B5EF4-FFF2-40B4-BE49-F238E27FC236}">
                <a16:creationId xmlns:a16="http://schemas.microsoft.com/office/drawing/2014/main" id="{17CD7B3A-B521-27E5-B37E-96D5650E774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AB70BE-1769-45B8-85A6-0C837432C7E6}"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63220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a:xfrm>
            <a:off x="1694576" y="864108"/>
            <a:ext cx="9940954" cy="5120640"/>
          </a:xfrm>
        </p:spPr>
        <p:txBody>
          <a:bodyPr/>
          <a:lstStyle/>
          <a:p>
            <a:pPr marL="0" indent="0">
              <a:buNone/>
            </a:pPr>
            <a:r>
              <a:rPr lang="el-GR" sz="3600" b="1" dirty="0">
                <a:solidFill>
                  <a:srgbClr val="1287C3"/>
                </a:solidFill>
                <a:latin typeface="Arial" panose="020B0604020202020204" pitchFamily="34" charset="0"/>
                <a:cs typeface="Arial" panose="020B0604020202020204" pitchFamily="34" charset="0"/>
              </a:rPr>
              <a:t>Συμπερασματικά:</a:t>
            </a:r>
            <a:endParaRPr lang="en-US" sz="3600" b="1" dirty="0">
              <a:solidFill>
                <a:srgbClr val="1287C3"/>
              </a:solidFill>
              <a:latin typeface="Arial" panose="020B0604020202020204" pitchFamily="34" charset="0"/>
              <a:cs typeface="Arial" panose="020B0604020202020204" pitchFamily="34" charset="0"/>
            </a:endParaRPr>
          </a:p>
          <a:p>
            <a:pPr marL="0" indent="0" algn="ctr">
              <a:buNone/>
            </a:pPr>
            <a:r>
              <a:rPr lang="el-GR" sz="3600" b="1" dirty="0">
                <a:solidFill>
                  <a:srgbClr val="1287C3"/>
                </a:solidFill>
                <a:latin typeface="Arial" panose="020B0604020202020204" pitchFamily="34" charset="0"/>
                <a:cs typeface="Arial" panose="020B0604020202020204" pitchFamily="34" charset="0"/>
              </a:rPr>
              <a:t>Η διατήρηση της ιστορικής μνήμης θα πρέπει να γίνεται με σεβασμό στην ιδιωτικότητα των πρωταγωνιστών!</a:t>
            </a:r>
            <a:endParaRPr lang="en-US" sz="3600" dirty="0">
              <a:solidFill>
                <a:srgbClr val="1287C3"/>
              </a:solidFill>
              <a:latin typeface="Arial" panose="020B0604020202020204" pitchFamily="34" charset="0"/>
              <a:cs typeface="Arial" panose="020B0604020202020204" pitchFamily="34" charset="0"/>
            </a:endParaRPr>
          </a:p>
          <a:p>
            <a:pPr marL="0" indent="0">
              <a:buNone/>
            </a:pPr>
            <a:endParaRPr lang="el-GR" dirty="0"/>
          </a:p>
        </p:txBody>
      </p:sp>
      <p:sp>
        <p:nvSpPr>
          <p:cNvPr id="2" name="Slide Number Placeholder 1">
            <a:extLst>
              <a:ext uri="{FF2B5EF4-FFF2-40B4-BE49-F238E27FC236}">
                <a16:creationId xmlns:a16="http://schemas.microsoft.com/office/drawing/2014/main" id="{3175F2E8-35F2-FB2B-8D03-F532088BF739}"/>
              </a:ext>
            </a:extLst>
          </p:cNvPr>
          <p:cNvSpPr>
            <a:spLocks noGrp="1"/>
          </p:cNvSpPr>
          <p:nvPr>
            <p:ph type="sldNum" sz="quarter" idx="12"/>
          </p:nvPr>
        </p:nvSpPr>
        <p:spPr/>
        <p:txBody>
          <a:bodyPr/>
          <a:lstStyle/>
          <a:p>
            <a:fld id="{08AB70BE-1769-45B8-85A6-0C837432C7E6}" type="slidenum">
              <a:rPr lang="en-US" smtClean="0"/>
              <a:t>8</a:t>
            </a:fld>
            <a:endParaRPr lang="en-US"/>
          </a:p>
        </p:txBody>
      </p:sp>
    </p:spTree>
    <p:extLst>
      <p:ext uri="{BB962C8B-B14F-4D97-AF65-F5344CB8AC3E}">
        <p14:creationId xmlns:p14="http://schemas.microsoft.com/office/powerpoint/2010/main" val="422112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a:xfrm>
            <a:off x="3869268" y="864108"/>
            <a:ext cx="7766262" cy="5120640"/>
          </a:xfrm>
        </p:spPr>
        <p:txBody>
          <a:bodyPr/>
          <a:lstStyle/>
          <a:p>
            <a:pPr marL="0" indent="0">
              <a:buNone/>
            </a:pPr>
            <a:endParaRPr lang="en-US" sz="3600" b="1" dirty="0">
              <a:solidFill>
                <a:schemeClr val="accent2">
                  <a:lumMod val="75000"/>
                </a:schemeClr>
              </a:solidFill>
              <a:latin typeface="Arial" panose="020B0604020202020204" pitchFamily="34" charset="0"/>
              <a:cs typeface="Arial" panose="020B0604020202020204" pitchFamily="34" charset="0"/>
            </a:endParaRPr>
          </a:p>
          <a:p>
            <a:pPr marL="0" indent="0" algn="ctr">
              <a:buNone/>
            </a:pPr>
            <a:r>
              <a:rPr lang="el-GR" sz="3600" b="1" dirty="0">
                <a:solidFill>
                  <a:srgbClr val="1287C3"/>
                </a:solidFill>
                <a:latin typeface="Arial" panose="020B0604020202020204" pitchFamily="34" charset="0"/>
                <a:cs typeface="Arial" panose="020B0604020202020204" pitchFamily="34" charset="0"/>
              </a:rPr>
              <a:t>Ευχαριστώ για την προσοχή σας!</a:t>
            </a:r>
            <a:endParaRPr lang="en-US" sz="3600" dirty="0">
              <a:solidFill>
                <a:srgbClr val="1287C3"/>
              </a:solidFill>
              <a:latin typeface="Arial" panose="020B0604020202020204" pitchFamily="34" charset="0"/>
              <a:cs typeface="Arial" panose="020B0604020202020204" pitchFamily="34" charset="0"/>
            </a:endParaRPr>
          </a:p>
          <a:p>
            <a:pPr marL="0" indent="0">
              <a:buNone/>
            </a:pPr>
            <a:endParaRPr lang="el-GR" dirty="0"/>
          </a:p>
        </p:txBody>
      </p:sp>
      <p:sp>
        <p:nvSpPr>
          <p:cNvPr id="2" name="Slide Number Placeholder 1">
            <a:extLst>
              <a:ext uri="{FF2B5EF4-FFF2-40B4-BE49-F238E27FC236}">
                <a16:creationId xmlns:a16="http://schemas.microsoft.com/office/drawing/2014/main" id="{3175F2E8-35F2-FB2B-8D03-F532088BF739}"/>
              </a:ext>
            </a:extLst>
          </p:cNvPr>
          <p:cNvSpPr>
            <a:spLocks noGrp="1"/>
          </p:cNvSpPr>
          <p:nvPr>
            <p:ph type="sldNum" sz="quarter" idx="12"/>
          </p:nvPr>
        </p:nvSpPr>
        <p:spPr/>
        <p:txBody>
          <a:bodyPr/>
          <a:lstStyle/>
          <a:p>
            <a:fld id="{08AB70BE-1769-45B8-85A6-0C837432C7E6}" type="slidenum">
              <a:rPr lang="en-US" smtClean="0"/>
              <a:t>9</a:t>
            </a:fld>
            <a:endParaRPr lang="en-US"/>
          </a:p>
        </p:txBody>
      </p:sp>
    </p:spTree>
    <p:extLst>
      <p:ext uri="{BB962C8B-B14F-4D97-AF65-F5344CB8AC3E}">
        <p14:creationId xmlns:p14="http://schemas.microsoft.com/office/powerpoint/2010/main" val="64164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6370</TotalTime>
  <Words>645</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Corbel</vt:lpstr>
      <vt:lpstr>Parallax</vt:lpstr>
      <vt:lpstr>  Νομικό Πλαίσιο Προστασίας  Προσωπικών Δεδομένων και  Ιστορικά Αρχεία </vt:lpstr>
      <vt:lpstr>Νομικό πλαίσιο</vt:lpstr>
      <vt:lpstr>Βασικές έννοιες</vt:lpstr>
      <vt:lpstr>Επεξεργασία δεδομένων και ανάγκη καταγραφής της ιστορίας</vt:lpstr>
      <vt:lpstr>Διατάξεις του ΓΚΠΔ που αφορούν ειδικές περιπτώσεις επεξεργασίας</vt:lpstr>
      <vt:lpstr>Διασφαλίσεις επεξεργασίας για σκοπούς επιστημονικής ή ιστορικής έρευνας</vt:lpstr>
      <vt:lpstr>Πώς θα πρέπει να εξετάζονται αιτήματα επιθεώρησης και λήψης αντιγράφων ιστορικών αρχείων</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ΕΚΟΥΣΙΑ ΚΑΙ ΑΚΟΥΣΙΑ ΝΟΣΗΛΕΙΑ ΨΥΧΙΚΑ ΑΣΘΕΝΩΝ:  ΝΟΜΙΚΟ ΠΛΑΙΣΙΟ, ΔΕΟΝΤΟΛΟΓΙΑ ΚΑΙ ΠΕΡΙΘΑΛΨΗ</dc:title>
  <dc:creator>Elpida Kleanthous</dc:creator>
  <cp:lastModifiedBy>Elpida Kleanthous</cp:lastModifiedBy>
  <cp:revision>81</cp:revision>
  <cp:lastPrinted>2024-06-06T11:59:03Z</cp:lastPrinted>
  <dcterms:created xsi:type="dcterms:W3CDTF">2023-03-13T09:10:57Z</dcterms:created>
  <dcterms:modified xsi:type="dcterms:W3CDTF">2024-06-06T12:02:46Z</dcterms:modified>
</cp:coreProperties>
</file>