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87" r:id="rId1"/>
  </p:sldMasterIdLst>
  <p:notesMasterIdLst>
    <p:notesMasterId r:id="rId12"/>
  </p:notesMasterIdLst>
  <p:sldIdLst>
    <p:sldId id="256" r:id="rId2"/>
    <p:sldId id="258" r:id="rId3"/>
    <p:sldId id="338" r:id="rId4"/>
    <p:sldId id="262" r:id="rId5"/>
    <p:sldId id="339" r:id="rId6"/>
    <p:sldId id="334" r:id="rId7"/>
    <p:sldId id="336" r:id="rId8"/>
    <p:sldId id="283" r:id="rId9"/>
    <p:sldId id="337" r:id="rId10"/>
    <p:sldId id="284" r:id="rId11"/>
  </p:sldIdLst>
  <p:sldSz cx="12192000" cy="6858000"/>
  <p:notesSz cx="6797675" cy="99282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lpida Kleanthous" initials="EK" lastIdx="2" clrIdx="0">
    <p:extLst>
      <p:ext uri="{19B8F6BF-5375-455C-9EA6-DF929625EA0E}">
        <p15:presenceInfo xmlns:p15="http://schemas.microsoft.com/office/powerpoint/2012/main" userId="S-1-5-21-3466503211-167815060-4279704636-5130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1287C3"/>
    <a:srgbClr val="688727"/>
    <a:srgbClr val="E6E6E6"/>
    <a:srgbClr val="F2F2F2"/>
    <a:srgbClr val="18818C"/>
    <a:srgbClr val="808080"/>
    <a:srgbClr val="999999"/>
    <a:srgbClr val="4B676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4" d="100"/>
          <a:sy n="114" d="100"/>
        </p:scale>
        <p:origin x="414"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967"/>
          </a:xfrm>
          <a:prstGeom prst="rect">
            <a:avLst/>
          </a:prstGeom>
        </p:spPr>
        <p:txBody>
          <a:bodyPr vert="horz" lIns="91440" tIns="45720" rIns="91440" bIns="45720" rtlCol="0"/>
          <a:lstStyle>
            <a:lvl1pPr algn="l">
              <a:defRPr sz="1200"/>
            </a:lvl1pPr>
          </a:lstStyle>
          <a:p>
            <a:endParaRPr lang="el-GR"/>
          </a:p>
        </p:txBody>
      </p:sp>
      <p:sp>
        <p:nvSpPr>
          <p:cNvPr id="3" name="Date Placeholder 2"/>
          <p:cNvSpPr>
            <a:spLocks noGrp="1"/>
          </p:cNvSpPr>
          <p:nvPr>
            <p:ph type="dt" idx="1"/>
          </p:nvPr>
        </p:nvSpPr>
        <p:spPr>
          <a:xfrm>
            <a:off x="3849688" y="0"/>
            <a:ext cx="2946400" cy="496967"/>
          </a:xfrm>
          <a:prstGeom prst="rect">
            <a:avLst/>
          </a:prstGeom>
        </p:spPr>
        <p:txBody>
          <a:bodyPr vert="horz" lIns="91440" tIns="45720" rIns="91440" bIns="45720" rtlCol="0"/>
          <a:lstStyle>
            <a:lvl1pPr algn="r">
              <a:defRPr sz="1200"/>
            </a:lvl1pPr>
          </a:lstStyle>
          <a:p>
            <a:fld id="{338E6FC9-57BE-4E34-B1C0-845CFBFC9454}" type="datetimeFigureOut">
              <a:rPr lang="el-GR" smtClean="0"/>
              <a:t>6/6/2024</a:t>
            </a:fld>
            <a:endParaRPr lang="el-GR"/>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l-GR"/>
          </a:p>
        </p:txBody>
      </p:sp>
      <p:sp>
        <p:nvSpPr>
          <p:cNvPr id="5" name="Notes Placeholder 4"/>
          <p:cNvSpPr>
            <a:spLocks noGrp="1"/>
          </p:cNvSpPr>
          <p:nvPr>
            <p:ph type="body" sz="quarter" idx="3"/>
          </p:nvPr>
        </p:nvSpPr>
        <p:spPr>
          <a:xfrm>
            <a:off x="679450" y="4777552"/>
            <a:ext cx="5438775" cy="39090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6" name="Footer Placeholder 5"/>
          <p:cNvSpPr>
            <a:spLocks noGrp="1"/>
          </p:cNvSpPr>
          <p:nvPr>
            <p:ph type="ftr" sz="quarter" idx="4"/>
          </p:nvPr>
        </p:nvSpPr>
        <p:spPr>
          <a:xfrm>
            <a:off x="0" y="9431261"/>
            <a:ext cx="2946400" cy="496967"/>
          </a:xfrm>
          <a:prstGeom prst="rect">
            <a:avLst/>
          </a:prstGeom>
        </p:spPr>
        <p:txBody>
          <a:bodyPr vert="horz" lIns="91440" tIns="45720" rIns="91440" bIns="45720" rtlCol="0" anchor="b"/>
          <a:lstStyle>
            <a:lvl1pPr algn="l">
              <a:defRPr sz="1200"/>
            </a:lvl1pPr>
          </a:lstStyle>
          <a:p>
            <a:endParaRPr lang="el-GR"/>
          </a:p>
        </p:txBody>
      </p:sp>
      <p:sp>
        <p:nvSpPr>
          <p:cNvPr id="7" name="Slide Number Placeholder 6"/>
          <p:cNvSpPr>
            <a:spLocks noGrp="1"/>
          </p:cNvSpPr>
          <p:nvPr>
            <p:ph type="sldNum" sz="quarter" idx="5"/>
          </p:nvPr>
        </p:nvSpPr>
        <p:spPr>
          <a:xfrm>
            <a:off x="3849688" y="9431261"/>
            <a:ext cx="2946400" cy="496967"/>
          </a:xfrm>
          <a:prstGeom prst="rect">
            <a:avLst/>
          </a:prstGeom>
        </p:spPr>
        <p:txBody>
          <a:bodyPr vert="horz" lIns="91440" tIns="45720" rIns="91440" bIns="45720" rtlCol="0" anchor="b"/>
          <a:lstStyle>
            <a:lvl1pPr algn="r">
              <a:defRPr sz="1200"/>
            </a:lvl1pPr>
          </a:lstStyle>
          <a:p>
            <a:fld id="{47E712C5-8E41-452B-94AE-D4C197FB296E}" type="slidenum">
              <a:rPr lang="el-GR" smtClean="0"/>
              <a:t>‹#›</a:t>
            </a:fld>
            <a:endParaRPr lang="el-GR"/>
          </a:p>
        </p:txBody>
      </p:sp>
    </p:spTree>
    <p:extLst>
      <p:ext uri="{BB962C8B-B14F-4D97-AF65-F5344CB8AC3E}">
        <p14:creationId xmlns:p14="http://schemas.microsoft.com/office/powerpoint/2010/main" val="25338848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n-US"/>
              <a:t>Click to edit Master title style</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C3B6690-51C6-4A2A-9F9C-998BE5529C58}" type="datetime1">
              <a:rPr lang="en-US" smtClean="0"/>
              <a:t>6/6/2024</a:t>
            </a:fld>
            <a:endParaRPr lang="en-US"/>
          </a:p>
        </p:txBody>
      </p:sp>
      <p:sp>
        <p:nvSpPr>
          <p:cNvPr id="5" name="Footer Placeholder 4"/>
          <p:cNvSpPr>
            <a:spLocks noGrp="1"/>
          </p:cNvSpPr>
          <p:nvPr>
            <p:ph type="ftr" sz="quarter" idx="11"/>
          </p:nvPr>
        </p:nvSpPr>
        <p:spPr>
          <a:xfrm>
            <a:off x="5332412" y="5883275"/>
            <a:ext cx="4324044" cy="365125"/>
          </a:xfrm>
        </p:spPr>
        <p:txBody>
          <a:bodyPr/>
          <a:lstStyle/>
          <a:p>
            <a:endParaRPr lang="en-US"/>
          </a:p>
        </p:txBody>
      </p:sp>
      <p:sp>
        <p:nvSpPr>
          <p:cNvPr id="6" name="Slide Number Placeholder 5"/>
          <p:cNvSpPr>
            <a:spLocks noGrp="1"/>
          </p:cNvSpPr>
          <p:nvPr>
            <p:ph type="sldNum" sz="quarter" idx="12"/>
          </p:nvPr>
        </p:nvSpPr>
        <p:spPr/>
        <p:txBody>
          <a:bodyPr/>
          <a:lstStyle/>
          <a:p>
            <a:fld id="{08AB70BE-1769-45B8-85A6-0C837432C7E6}" type="slidenum">
              <a:rPr lang="en-US" smtClean="0"/>
              <a:t>‹#›</a:t>
            </a:fld>
            <a:endParaRPr lang="en-US"/>
          </a:p>
        </p:txBody>
      </p:sp>
    </p:spTree>
    <p:extLst>
      <p:ext uri="{BB962C8B-B14F-4D97-AF65-F5344CB8AC3E}">
        <p14:creationId xmlns:p14="http://schemas.microsoft.com/office/powerpoint/2010/main" val="12167151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357BBE4-CBCD-4322-82D3-D34CF33CF432}" type="datetime1">
              <a:rPr lang="en-US" smtClean="0"/>
              <a:t>6/6/2024</a:t>
            </a:fld>
            <a:endParaRPr lang="en-US" dirty="0"/>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AB70BE-1769-45B8-85A6-0C837432C7E6}" type="slidenum">
              <a:rPr lang="en-US" smtClean="0"/>
              <a:pPr/>
              <a:t>‹#›</a:t>
            </a:fld>
            <a:endParaRPr lang="en-US"/>
          </a:p>
        </p:txBody>
      </p:sp>
    </p:spTree>
    <p:extLst>
      <p:ext uri="{BB962C8B-B14F-4D97-AF65-F5344CB8AC3E}">
        <p14:creationId xmlns:p14="http://schemas.microsoft.com/office/powerpoint/2010/main" val="1887247468"/>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357BBE4-CBCD-4322-82D3-D34CF33CF432}" type="datetime1">
              <a:rPr lang="en-US" smtClean="0"/>
              <a:t>6/6/2024</a:t>
            </a:fld>
            <a:endParaRPr lang="en-US" dirty="0"/>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AB70BE-1769-45B8-85A6-0C837432C7E6}" type="slidenum">
              <a:rPr lang="en-US" smtClean="0"/>
              <a:pPr/>
              <a:t>‹#›</a:t>
            </a:fld>
            <a:endParaRPr lang="en-US"/>
          </a:p>
        </p:txBody>
      </p:sp>
    </p:spTree>
    <p:extLst>
      <p:ext uri="{BB962C8B-B14F-4D97-AF65-F5344CB8AC3E}">
        <p14:creationId xmlns:p14="http://schemas.microsoft.com/office/powerpoint/2010/main" val="4112147526"/>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357BBE4-CBCD-4322-82D3-D34CF33CF432}" type="datetime1">
              <a:rPr lang="en-US" smtClean="0"/>
              <a:t>6/6/2024</a:t>
            </a:fld>
            <a:endParaRPr lang="en-US" dirty="0"/>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AB70BE-1769-45B8-85A6-0C837432C7E6}" type="slidenum">
              <a:rPr lang="en-US" smtClean="0"/>
              <a:pPr/>
              <a:t>‹#›</a:t>
            </a:fld>
            <a:endParaRPr lang="en-US"/>
          </a:p>
        </p:txBody>
      </p:sp>
    </p:spTree>
    <p:extLst>
      <p:ext uri="{BB962C8B-B14F-4D97-AF65-F5344CB8AC3E}">
        <p14:creationId xmlns:p14="http://schemas.microsoft.com/office/powerpoint/2010/main" val="3750648082"/>
      </p:ext>
    </p:extLst>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357BBE4-CBCD-4322-82D3-D34CF33CF432}" type="datetime1">
              <a:rPr lang="en-US" smtClean="0"/>
              <a:t>6/6/2024</a:t>
            </a:fld>
            <a:endParaRPr lang="en-US" dirty="0"/>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AB70BE-1769-45B8-85A6-0C837432C7E6}" type="slidenum">
              <a:rPr lang="en-US" smtClean="0"/>
              <a:pPr/>
              <a:t>‹#›</a:t>
            </a:fld>
            <a:endParaRPr lang="en-US"/>
          </a:p>
        </p:txBody>
      </p:sp>
    </p:spTree>
    <p:extLst>
      <p:ext uri="{BB962C8B-B14F-4D97-AF65-F5344CB8AC3E}">
        <p14:creationId xmlns:p14="http://schemas.microsoft.com/office/powerpoint/2010/main" val="3844607293"/>
      </p:ext>
    </p:extLst>
  </p:cSld>
  <p:clrMapOvr>
    <a:masterClrMapping/>
  </p:clrMapOvr>
  <p:hf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357BBE4-CBCD-4322-82D3-D34CF33CF432}" type="datetime1">
              <a:rPr lang="en-US" smtClean="0"/>
              <a:t>6/6/2024</a:t>
            </a:fld>
            <a:endParaRPr lang="en-US" dirty="0"/>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AB70BE-1769-45B8-85A6-0C837432C7E6}" type="slidenum">
              <a:rPr lang="en-US" smtClean="0"/>
              <a:pPr/>
              <a:t>‹#›</a:t>
            </a:fld>
            <a:endParaRPr lang="en-US"/>
          </a:p>
        </p:txBody>
      </p:sp>
    </p:spTree>
    <p:extLst>
      <p:ext uri="{BB962C8B-B14F-4D97-AF65-F5344CB8AC3E}">
        <p14:creationId xmlns:p14="http://schemas.microsoft.com/office/powerpoint/2010/main" val="1087161711"/>
      </p:ext>
    </p:extLst>
  </p:cSld>
  <p:clrMapOvr>
    <a:masterClrMapping/>
  </p:clrMapOvr>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357BBE4-CBCD-4322-82D3-D34CF33CF432}" type="datetime1">
              <a:rPr lang="en-US" smtClean="0"/>
              <a:t>6/6/2024</a:t>
            </a:fld>
            <a:endParaRPr lang="en-US" dirty="0"/>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AB70BE-1769-45B8-85A6-0C837432C7E6}" type="slidenum">
              <a:rPr lang="en-US" smtClean="0"/>
              <a:pPr/>
              <a:t>‹#›</a:t>
            </a:fld>
            <a:endParaRPr lang="en-US"/>
          </a:p>
        </p:txBody>
      </p:sp>
    </p:spTree>
    <p:extLst>
      <p:ext uri="{BB962C8B-B14F-4D97-AF65-F5344CB8AC3E}">
        <p14:creationId xmlns:p14="http://schemas.microsoft.com/office/powerpoint/2010/main" val="234786703"/>
      </p:ext>
    </p:extLst>
  </p:cSld>
  <p:clrMapOvr>
    <a:masterClrMapping/>
  </p:clrMapOvr>
  <p:hf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226AD30-72A7-44BA-BF98-2F539EDAAB9A}" type="datetime1">
              <a:rPr lang="en-US" smtClean="0"/>
              <a:t>6/6/2024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AB70BE-1769-45B8-85A6-0C837432C7E6}" type="slidenum">
              <a:rPr lang="en-US" smtClean="0"/>
              <a:t>‹#›</a:t>
            </a:fld>
            <a:endParaRPr lang="en-US"/>
          </a:p>
        </p:txBody>
      </p:sp>
    </p:spTree>
    <p:extLst>
      <p:ext uri="{BB962C8B-B14F-4D97-AF65-F5344CB8AC3E}">
        <p14:creationId xmlns:p14="http://schemas.microsoft.com/office/powerpoint/2010/main" val="312931813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7ABBE84-7681-47AA-9350-B003CE83B83A}" type="datetime1">
              <a:rPr lang="en-US" smtClean="0"/>
              <a:t>6/6/2024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AB70BE-1769-45B8-85A6-0C837432C7E6}" type="slidenum">
              <a:rPr lang="en-US" smtClean="0"/>
              <a:t>‹#›</a:t>
            </a:fld>
            <a:endParaRPr lang="en-US"/>
          </a:p>
        </p:txBody>
      </p:sp>
    </p:spTree>
    <p:extLst>
      <p:ext uri="{BB962C8B-B14F-4D97-AF65-F5344CB8AC3E}">
        <p14:creationId xmlns:p14="http://schemas.microsoft.com/office/powerpoint/2010/main" val="5292631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0C5E13F-7915-4569-B085-7A1DC1CAC029}" type="datetime1">
              <a:rPr lang="en-US" smtClean="0"/>
              <a:t>6/6/2024</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951856" y="5867131"/>
            <a:ext cx="551167" cy="365125"/>
          </a:xfrm>
        </p:spPr>
        <p:txBody>
          <a:bodyPr/>
          <a:lstStyle/>
          <a:p>
            <a:fld id="{08AB70BE-1769-45B8-85A6-0C837432C7E6}" type="slidenum">
              <a:rPr lang="en-US" smtClean="0"/>
              <a:t>‹#›</a:t>
            </a:fld>
            <a:endParaRPr lang="en-US"/>
          </a:p>
        </p:txBody>
      </p:sp>
    </p:spTree>
    <p:extLst>
      <p:ext uri="{BB962C8B-B14F-4D97-AF65-F5344CB8AC3E}">
        <p14:creationId xmlns:p14="http://schemas.microsoft.com/office/powerpoint/2010/main" val="23114198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53ECD37-2BBA-43AA-B2EA-73C837ADD1B9}" type="datetime1">
              <a:rPr lang="en-US" smtClean="0"/>
              <a:t>6/6/2024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AB70BE-1769-45B8-85A6-0C837432C7E6}" type="slidenum">
              <a:rPr lang="en-US" smtClean="0"/>
              <a:t>‹#›</a:t>
            </a:fld>
            <a:endParaRPr lang="en-US"/>
          </a:p>
        </p:txBody>
      </p:sp>
    </p:spTree>
    <p:extLst>
      <p:ext uri="{BB962C8B-B14F-4D97-AF65-F5344CB8AC3E}">
        <p14:creationId xmlns:p14="http://schemas.microsoft.com/office/powerpoint/2010/main" val="37152220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91BCBD5-8EB8-4A69-85C1-E15E47BAC0D4}" type="datetime1">
              <a:rPr lang="en-US" smtClean="0"/>
              <a:t>6/6/2024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AB70BE-1769-45B8-85A6-0C837432C7E6}" type="slidenum">
              <a:rPr lang="en-US" smtClean="0"/>
              <a:t>‹#›</a:t>
            </a:fld>
            <a:endParaRPr lang="en-US"/>
          </a:p>
        </p:txBody>
      </p:sp>
    </p:spTree>
    <p:extLst>
      <p:ext uri="{BB962C8B-B14F-4D97-AF65-F5344CB8AC3E}">
        <p14:creationId xmlns:p14="http://schemas.microsoft.com/office/powerpoint/2010/main" val="15928709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8A428CB-AC9A-4DE5-BAAA-0B591604F619}" type="datetime1">
              <a:rPr lang="en-US" smtClean="0"/>
              <a:t>6/6/2024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8AB70BE-1769-45B8-85A6-0C837432C7E6}" type="slidenum">
              <a:rPr lang="en-US" smtClean="0"/>
              <a:t>‹#›</a:t>
            </a:fld>
            <a:endParaRPr lang="en-US"/>
          </a:p>
        </p:txBody>
      </p:sp>
    </p:spTree>
    <p:extLst>
      <p:ext uri="{BB962C8B-B14F-4D97-AF65-F5344CB8AC3E}">
        <p14:creationId xmlns:p14="http://schemas.microsoft.com/office/powerpoint/2010/main" val="29037377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7E2466F-55D1-45FA-99E3-5887368E895F}" type="datetime1">
              <a:rPr lang="en-US" smtClean="0"/>
              <a:t>6/6/2024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8AB70BE-1769-45B8-85A6-0C837432C7E6}" type="slidenum">
              <a:rPr lang="en-US" smtClean="0"/>
              <a:t>‹#›</a:t>
            </a:fld>
            <a:endParaRPr lang="en-US"/>
          </a:p>
        </p:txBody>
      </p:sp>
    </p:spTree>
    <p:extLst>
      <p:ext uri="{BB962C8B-B14F-4D97-AF65-F5344CB8AC3E}">
        <p14:creationId xmlns:p14="http://schemas.microsoft.com/office/powerpoint/2010/main" val="27458169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4546F8D-B53E-4EC1-8752-76C3F220041B}" type="datetime1">
              <a:rPr lang="en-US" smtClean="0"/>
              <a:t>6/6/2024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8AB70BE-1769-45B8-85A6-0C837432C7E6}" type="slidenum">
              <a:rPr lang="en-US" smtClean="0"/>
              <a:t>‹#›</a:t>
            </a:fld>
            <a:endParaRPr lang="en-US"/>
          </a:p>
        </p:txBody>
      </p:sp>
    </p:spTree>
    <p:extLst>
      <p:ext uri="{BB962C8B-B14F-4D97-AF65-F5344CB8AC3E}">
        <p14:creationId xmlns:p14="http://schemas.microsoft.com/office/powerpoint/2010/main" val="22437290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n-US"/>
              <a:t>Click to edit Master title style</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B6C3108-80D7-4F44-9E8C-E78FCF589C36}" type="datetime1">
              <a:rPr lang="en-US" smtClean="0"/>
              <a:t>6/6/2024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AB70BE-1769-45B8-85A6-0C837432C7E6}" type="slidenum">
              <a:rPr lang="en-US" smtClean="0"/>
              <a:t>‹#›</a:t>
            </a:fld>
            <a:endParaRPr lang="en-US"/>
          </a:p>
        </p:txBody>
      </p:sp>
    </p:spTree>
    <p:extLst>
      <p:ext uri="{BB962C8B-B14F-4D97-AF65-F5344CB8AC3E}">
        <p14:creationId xmlns:p14="http://schemas.microsoft.com/office/powerpoint/2010/main" val="41889943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357BBE4-CBCD-4322-82D3-D34CF33CF432}" type="datetime1">
              <a:rPr lang="en-US" smtClean="0"/>
              <a:t>6/6/2024</a:t>
            </a:fld>
            <a:endParaRPr lang="en-US" dirty="0"/>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AB70BE-1769-45B8-85A6-0C837432C7E6}" type="slidenum">
              <a:rPr lang="en-US" smtClean="0"/>
              <a:pPr/>
              <a:t>‹#›</a:t>
            </a:fld>
            <a:endParaRPr lang="en-US"/>
          </a:p>
        </p:txBody>
      </p:sp>
    </p:spTree>
    <p:extLst>
      <p:ext uri="{BB962C8B-B14F-4D97-AF65-F5344CB8AC3E}">
        <p14:creationId xmlns:p14="http://schemas.microsoft.com/office/powerpoint/2010/main" val="1517406570"/>
      </p:ext>
    </p:extLst>
  </p:cSld>
  <p:clrMapOvr>
    <a:masterClrMapping/>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6357BBE4-CBCD-4322-82D3-D34CF33CF432}" type="datetime1">
              <a:rPr lang="en-US" smtClean="0"/>
              <a:t>6/6/2024</a:t>
            </a:fld>
            <a:endParaRPr lang="en-US" dirty="0"/>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08AB70BE-1769-45B8-85A6-0C837432C7E6}" type="slidenum">
              <a:rPr lang="en-US" smtClean="0"/>
              <a:pPr/>
              <a:t>‹#›</a:t>
            </a:fld>
            <a:endParaRPr lang="en-US"/>
          </a:p>
        </p:txBody>
      </p:sp>
    </p:spTree>
    <p:extLst>
      <p:ext uri="{BB962C8B-B14F-4D97-AF65-F5344CB8AC3E}">
        <p14:creationId xmlns:p14="http://schemas.microsoft.com/office/powerpoint/2010/main" val="1371697702"/>
      </p:ext>
    </p:extLst>
  </p:cSld>
  <p:clrMap bg1="lt1" tx1="dk1" bg2="lt2" tx2="dk2" accent1="accent1" accent2="accent2" accent3="accent3" accent4="accent4" accent5="accent5" accent6="accent6" hlink="hlink" folHlink="folHlink"/>
  <p:sldLayoutIdLst>
    <p:sldLayoutId id="2147483888" r:id="rId1"/>
    <p:sldLayoutId id="2147483889" r:id="rId2"/>
    <p:sldLayoutId id="2147483890" r:id="rId3"/>
    <p:sldLayoutId id="2147483891" r:id="rId4"/>
    <p:sldLayoutId id="2147483892" r:id="rId5"/>
    <p:sldLayoutId id="2147483893" r:id="rId6"/>
    <p:sldLayoutId id="2147483894" r:id="rId7"/>
    <p:sldLayoutId id="2147483895" r:id="rId8"/>
    <p:sldLayoutId id="2147483896" r:id="rId9"/>
    <p:sldLayoutId id="2147483897" r:id="rId10"/>
    <p:sldLayoutId id="2147483898" r:id="rId11"/>
    <p:sldLayoutId id="2147483899" r:id="rId12"/>
    <p:sldLayoutId id="2147483900" r:id="rId13"/>
    <p:sldLayoutId id="2147483901" r:id="rId14"/>
    <p:sldLayoutId id="2147483902" r:id="rId15"/>
    <p:sldLayoutId id="2147483903" r:id="rId16"/>
    <p:sldLayoutId id="2147483904" r:id="rId17"/>
  </p:sldLayoutIdLst>
  <p:hf hdr="0" ftr="0" dt="0"/>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mailto:commissioner@informationcommissioner.gov.cy"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1434DE-BD79-7E9B-59A5-56A4C7DDCC69}"/>
              </a:ext>
            </a:extLst>
          </p:cNvPr>
          <p:cNvSpPr>
            <a:spLocks noGrp="1"/>
          </p:cNvSpPr>
          <p:nvPr>
            <p:ph type="ctrTitle"/>
          </p:nvPr>
        </p:nvSpPr>
        <p:spPr>
          <a:xfrm>
            <a:off x="1662545" y="1"/>
            <a:ext cx="10143165" cy="3241964"/>
          </a:xfrm>
        </p:spPr>
        <p:txBody>
          <a:bodyPr>
            <a:normAutofit fontScale="90000"/>
          </a:bodyPr>
          <a:lstStyle/>
          <a:p>
            <a:pPr algn="ctr"/>
            <a:br>
              <a:rPr lang="el-GR" sz="4400" dirty="0">
                <a:solidFill>
                  <a:srgbClr val="E6E6E6"/>
                </a:solidFill>
                <a:latin typeface="Arial" panose="020B0604020202020204" pitchFamily="34" charset="0"/>
                <a:cs typeface="Arial" panose="020B0604020202020204" pitchFamily="34" charset="0"/>
              </a:rPr>
            </a:br>
            <a:br>
              <a:rPr lang="el-GR" sz="4400" dirty="0">
                <a:solidFill>
                  <a:srgbClr val="E6E6E6"/>
                </a:solidFill>
                <a:latin typeface="Arial" panose="020B0604020202020204" pitchFamily="34" charset="0"/>
                <a:cs typeface="Arial" panose="020B0604020202020204" pitchFamily="34" charset="0"/>
              </a:rPr>
            </a:br>
            <a:r>
              <a:rPr lang="el-GR" sz="4400" dirty="0">
                <a:latin typeface="Arial" panose="020B0604020202020204" pitchFamily="34" charset="0"/>
                <a:cs typeface="Arial" panose="020B0604020202020204" pitchFamily="34" charset="0"/>
              </a:rPr>
              <a:t>Νομικό Πλαίσιο Προστασίας</a:t>
            </a:r>
            <a:br>
              <a:rPr lang="el-GR" sz="4400" dirty="0">
                <a:latin typeface="Arial" panose="020B0604020202020204" pitchFamily="34" charset="0"/>
                <a:cs typeface="Arial" panose="020B0604020202020204" pitchFamily="34" charset="0"/>
              </a:rPr>
            </a:br>
            <a:r>
              <a:rPr lang="el-GR" sz="4400" dirty="0">
                <a:latin typeface="Arial" panose="020B0604020202020204" pitchFamily="34" charset="0"/>
                <a:cs typeface="Arial" panose="020B0604020202020204" pitchFamily="34" charset="0"/>
              </a:rPr>
              <a:t> Προσωπικών Δεδομένων και</a:t>
            </a:r>
            <a:br>
              <a:rPr lang="el-GR" sz="4400" dirty="0">
                <a:latin typeface="Arial" panose="020B0604020202020204" pitchFamily="34" charset="0"/>
                <a:cs typeface="Arial" panose="020B0604020202020204" pitchFamily="34" charset="0"/>
              </a:rPr>
            </a:br>
            <a:r>
              <a:rPr lang="el-GR" sz="4400" dirty="0">
                <a:latin typeface="Arial" panose="020B0604020202020204" pitchFamily="34" charset="0"/>
                <a:cs typeface="Arial" panose="020B0604020202020204" pitchFamily="34" charset="0"/>
              </a:rPr>
              <a:t> Ιστορικά Αρχεία</a:t>
            </a:r>
            <a:br>
              <a:rPr lang="en-US" sz="4400" dirty="0">
                <a:latin typeface="Arial" panose="020B0604020202020204" pitchFamily="34" charset="0"/>
                <a:cs typeface="Arial" panose="020B0604020202020204" pitchFamily="34" charset="0"/>
              </a:rPr>
            </a:br>
            <a:endParaRPr lang="el-GR" sz="4400" dirty="0">
              <a:latin typeface="Arial" panose="020B0604020202020204" pitchFamily="34" charset="0"/>
              <a:cs typeface="Arial" panose="020B0604020202020204" pitchFamily="34" charset="0"/>
            </a:endParaRPr>
          </a:p>
        </p:txBody>
      </p:sp>
      <p:sp>
        <p:nvSpPr>
          <p:cNvPr id="3" name="Slide Number Placeholder 2">
            <a:extLst>
              <a:ext uri="{FF2B5EF4-FFF2-40B4-BE49-F238E27FC236}">
                <a16:creationId xmlns:a16="http://schemas.microsoft.com/office/drawing/2014/main" id="{F6145382-B9C7-07F9-6C5B-8DAC6D18E9E4}"/>
              </a:ext>
            </a:extLst>
          </p:cNvPr>
          <p:cNvSpPr>
            <a:spLocks noGrp="1"/>
          </p:cNvSpPr>
          <p:nvPr>
            <p:ph type="sldNum" sz="quarter" idx="12"/>
          </p:nvPr>
        </p:nvSpPr>
        <p:spPr/>
        <p:txBody>
          <a:bodyPr/>
          <a:lstStyle/>
          <a:p>
            <a:endParaRPr lang="en-US" dirty="0"/>
          </a:p>
        </p:txBody>
      </p:sp>
      <p:sp>
        <p:nvSpPr>
          <p:cNvPr id="5" name="TextBox 4">
            <a:extLst>
              <a:ext uri="{FF2B5EF4-FFF2-40B4-BE49-F238E27FC236}">
                <a16:creationId xmlns:a16="http://schemas.microsoft.com/office/drawing/2014/main" id="{8CC67B94-39C0-658D-8C8C-844A800BDE46}"/>
              </a:ext>
            </a:extLst>
          </p:cNvPr>
          <p:cNvSpPr txBox="1"/>
          <p:nvPr/>
        </p:nvSpPr>
        <p:spPr>
          <a:xfrm>
            <a:off x="4870368" y="4103540"/>
            <a:ext cx="6934452" cy="1384995"/>
          </a:xfrm>
          <a:prstGeom prst="rect">
            <a:avLst/>
          </a:prstGeom>
          <a:noFill/>
        </p:spPr>
        <p:txBody>
          <a:bodyPr wrap="square" rtlCol="0">
            <a:spAutoFit/>
          </a:bodyPr>
          <a:lstStyle/>
          <a:p>
            <a:endParaRPr lang="el-GR" sz="1800" dirty="0">
              <a:latin typeface="Arial" panose="020B0604020202020204" pitchFamily="34" charset="0"/>
              <a:cs typeface="Arial" panose="020B0604020202020204" pitchFamily="34" charset="0"/>
            </a:endParaRPr>
          </a:p>
          <a:p>
            <a:r>
              <a:rPr lang="el-GR" sz="1800" b="1" dirty="0">
                <a:latin typeface="Arial" panose="020B0604020202020204" pitchFamily="34" charset="0"/>
                <a:cs typeface="Arial" panose="020B0604020202020204" pitchFamily="34" charset="0"/>
              </a:rPr>
              <a:t>Ειρήνη Λοϊζίδου Νικολαΐδου</a:t>
            </a:r>
          </a:p>
          <a:p>
            <a:r>
              <a:rPr lang="el-GR" sz="1600" dirty="0">
                <a:latin typeface="Arial" panose="020B0604020202020204" pitchFamily="34" charset="0"/>
                <a:cs typeface="Arial" panose="020B0604020202020204" pitchFamily="34" charset="0"/>
              </a:rPr>
              <a:t>Επίτροπος Προστασίας Δεδομένων Προσωπικού Χαρακτήρα </a:t>
            </a:r>
            <a:endParaRPr lang="en-US" sz="1600" dirty="0">
              <a:latin typeface="Arial" panose="020B0604020202020204" pitchFamily="34" charset="0"/>
              <a:cs typeface="Arial" panose="020B0604020202020204" pitchFamily="34" charset="0"/>
            </a:endParaRPr>
          </a:p>
          <a:p>
            <a:r>
              <a:rPr lang="el-GR" sz="1600" dirty="0">
                <a:latin typeface="Arial" panose="020B0604020202020204" pitchFamily="34" charset="0"/>
                <a:cs typeface="Arial" panose="020B0604020202020204" pitchFamily="34" charset="0"/>
              </a:rPr>
              <a:t>Επίτροπος Πληροφοριών</a:t>
            </a:r>
          </a:p>
          <a:p>
            <a:r>
              <a:rPr lang="el-GR" sz="1600" dirty="0">
                <a:latin typeface="Arial" panose="020B0604020202020204" pitchFamily="34" charset="0"/>
                <a:cs typeface="Arial" panose="020B0604020202020204" pitchFamily="34" charset="0"/>
              </a:rPr>
              <a:t>Αντιπρόεδρος Ευρωπαϊκού Συμβουλίου Προστασίας Δεδομένων</a:t>
            </a:r>
            <a:endParaRPr lang="en-US" sz="1600" dirty="0">
              <a:latin typeface="Arial" panose="020B0604020202020204" pitchFamily="34" charset="0"/>
              <a:cs typeface="Arial" panose="020B0604020202020204" pitchFamily="34" charset="0"/>
            </a:endParaRPr>
          </a:p>
        </p:txBody>
      </p:sp>
      <p:sp>
        <p:nvSpPr>
          <p:cNvPr id="4" name="TextBox 3">
            <a:extLst>
              <a:ext uri="{FF2B5EF4-FFF2-40B4-BE49-F238E27FC236}">
                <a16:creationId xmlns:a16="http://schemas.microsoft.com/office/drawing/2014/main" id="{F0C1C585-4024-4C7D-979D-3D22D814A62B}"/>
              </a:ext>
            </a:extLst>
          </p:cNvPr>
          <p:cNvSpPr txBox="1"/>
          <p:nvPr/>
        </p:nvSpPr>
        <p:spPr>
          <a:xfrm>
            <a:off x="6734127" y="5912499"/>
            <a:ext cx="4108126" cy="369332"/>
          </a:xfrm>
          <a:prstGeom prst="rect">
            <a:avLst/>
          </a:prstGeom>
          <a:noFill/>
        </p:spPr>
        <p:txBody>
          <a:bodyPr wrap="square" rtlCol="0">
            <a:spAutoFit/>
          </a:bodyPr>
          <a:lstStyle/>
          <a:p>
            <a:pPr algn="r"/>
            <a:r>
              <a:rPr lang="el-GR" dirty="0">
                <a:latin typeface="Arial" panose="020B0604020202020204" pitchFamily="34" charset="0"/>
                <a:cs typeface="Arial" panose="020B0604020202020204" pitchFamily="34" charset="0"/>
              </a:rPr>
              <a:t>11 Ιουνίου</a:t>
            </a:r>
            <a:r>
              <a:rPr lang="el-GR" sz="1800" dirty="0">
                <a:latin typeface="Arial" panose="020B0604020202020204" pitchFamily="34" charset="0"/>
                <a:cs typeface="Arial" panose="020B0604020202020204" pitchFamily="34" charset="0"/>
              </a:rPr>
              <a:t> 2024</a:t>
            </a:r>
            <a:endParaRPr lang="en-US" sz="1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926870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97666A5-FE26-0E2B-4765-C6ADC31C9FF1}"/>
              </a:ext>
            </a:extLst>
          </p:cNvPr>
          <p:cNvSpPr>
            <a:spLocks noGrp="1"/>
          </p:cNvSpPr>
          <p:nvPr>
            <p:ph idx="1"/>
          </p:nvPr>
        </p:nvSpPr>
        <p:spPr>
          <a:xfrm>
            <a:off x="3565321" y="1319169"/>
            <a:ext cx="4043493" cy="3860639"/>
          </a:xfrm>
        </p:spPr>
        <p:txBody>
          <a:bodyPr>
            <a:normAutofit lnSpcReduction="10000"/>
          </a:bodyPr>
          <a:lstStyle/>
          <a:p>
            <a:pPr marL="0" indent="0">
              <a:buNone/>
            </a:pPr>
            <a:r>
              <a:rPr lang="el-GR" sz="1600" b="1" dirty="0">
                <a:solidFill>
                  <a:srgbClr val="1287C3"/>
                </a:solidFill>
                <a:latin typeface="Arial" panose="020B0604020202020204" pitchFamily="34" charset="0"/>
                <a:cs typeface="Arial" panose="020B0604020202020204" pitchFamily="34" charset="0"/>
              </a:rPr>
              <a:t>Γραφείο Επιτρόπου Προστασίας</a:t>
            </a:r>
          </a:p>
          <a:p>
            <a:pPr marL="0" indent="0">
              <a:buNone/>
            </a:pPr>
            <a:r>
              <a:rPr lang="el-GR" sz="1600" b="1" dirty="0">
                <a:solidFill>
                  <a:srgbClr val="1287C3"/>
                </a:solidFill>
                <a:latin typeface="Arial" panose="020B0604020202020204" pitchFamily="34" charset="0"/>
                <a:cs typeface="Arial" panose="020B0604020202020204" pitchFamily="34" charset="0"/>
              </a:rPr>
              <a:t>Δεδομένων Προσωπικού Χαρακτήρα</a:t>
            </a:r>
          </a:p>
          <a:p>
            <a:pPr marL="0" indent="0">
              <a:buNone/>
            </a:pPr>
            <a:endParaRPr lang="el-GR" sz="1600" dirty="0">
              <a:solidFill>
                <a:srgbClr val="1287C3"/>
              </a:solidFill>
              <a:latin typeface="Arial" panose="020B0604020202020204" pitchFamily="34" charset="0"/>
              <a:cs typeface="Arial" panose="020B0604020202020204" pitchFamily="34" charset="0"/>
            </a:endParaRPr>
          </a:p>
          <a:p>
            <a:pPr marL="0" indent="0">
              <a:buNone/>
            </a:pPr>
            <a:r>
              <a:rPr lang="el-GR" sz="1600" dirty="0">
                <a:solidFill>
                  <a:srgbClr val="1287C3"/>
                </a:solidFill>
                <a:latin typeface="Arial" panose="020B0604020202020204" pitchFamily="34" charset="0"/>
                <a:cs typeface="Arial" panose="020B0604020202020204" pitchFamily="34" charset="0"/>
              </a:rPr>
              <a:t>Κυπράνορος 15, 1061 Λευκωσία</a:t>
            </a:r>
          </a:p>
          <a:p>
            <a:pPr marL="0" indent="0">
              <a:buNone/>
            </a:pPr>
            <a:r>
              <a:rPr lang="el-GR" sz="1600" dirty="0">
                <a:solidFill>
                  <a:srgbClr val="1287C3"/>
                </a:solidFill>
                <a:latin typeface="Arial" panose="020B0604020202020204" pitchFamily="34" charset="0"/>
                <a:cs typeface="Arial" panose="020B0604020202020204" pitchFamily="34" charset="0"/>
              </a:rPr>
              <a:t>Τ.Θ. 23378, 1682 Λευκωσία</a:t>
            </a:r>
          </a:p>
          <a:p>
            <a:pPr marL="0" indent="0">
              <a:buNone/>
            </a:pPr>
            <a:endParaRPr lang="el-GR" sz="1600" dirty="0">
              <a:solidFill>
                <a:srgbClr val="1287C3"/>
              </a:solidFill>
              <a:latin typeface="Arial" panose="020B0604020202020204" pitchFamily="34" charset="0"/>
              <a:cs typeface="Arial" panose="020B0604020202020204" pitchFamily="34" charset="0"/>
            </a:endParaRPr>
          </a:p>
          <a:p>
            <a:pPr marL="0" indent="0">
              <a:buNone/>
            </a:pPr>
            <a:r>
              <a:rPr lang="el-GR" sz="1600" dirty="0" err="1">
                <a:solidFill>
                  <a:srgbClr val="1287C3"/>
                </a:solidFill>
                <a:latin typeface="Arial" panose="020B0604020202020204" pitchFamily="34" charset="0"/>
                <a:cs typeface="Arial" panose="020B0604020202020204" pitchFamily="34" charset="0"/>
              </a:rPr>
              <a:t>Τηλ</a:t>
            </a:r>
            <a:r>
              <a:rPr lang="el-GR" sz="1600" dirty="0">
                <a:solidFill>
                  <a:srgbClr val="1287C3"/>
                </a:solidFill>
                <a:latin typeface="Arial" panose="020B0604020202020204" pitchFamily="34" charset="0"/>
                <a:cs typeface="Arial" panose="020B0604020202020204" pitchFamily="34" charset="0"/>
              </a:rPr>
              <a:t>.: 22818456, Φαξ: 22304565</a:t>
            </a:r>
          </a:p>
          <a:p>
            <a:pPr marL="0" indent="0">
              <a:buNone/>
            </a:pPr>
            <a:r>
              <a:rPr lang="el-GR" sz="1600" dirty="0">
                <a:solidFill>
                  <a:srgbClr val="1287C3"/>
                </a:solidFill>
                <a:latin typeface="Arial" panose="020B0604020202020204" pitchFamily="34" charset="0"/>
                <a:cs typeface="Arial" panose="020B0604020202020204" pitchFamily="34" charset="0"/>
              </a:rPr>
              <a:t>E-</a:t>
            </a:r>
            <a:r>
              <a:rPr lang="el-GR" sz="1600" dirty="0" err="1">
                <a:solidFill>
                  <a:srgbClr val="1287C3"/>
                </a:solidFill>
                <a:latin typeface="Arial" panose="020B0604020202020204" pitchFamily="34" charset="0"/>
                <a:cs typeface="Arial" panose="020B0604020202020204" pitchFamily="34" charset="0"/>
              </a:rPr>
              <a:t>mail</a:t>
            </a:r>
            <a:r>
              <a:rPr lang="el-GR" sz="1600" dirty="0">
                <a:solidFill>
                  <a:srgbClr val="1287C3"/>
                </a:solidFill>
                <a:latin typeface="Arial" panose="020B0604020202020204" pitchFamily="34" charset="0"/>
                <a:cs typeface="Arial" panose="020B0604020202020204" pitchFamily="34" charset="0"/>
              </a:rPr>
              <a:t>: </a:t>
            </a:r>
            <a:r>
              <a:rPr lang="el-GR" sz="1600" u="sng" dirty="0">
                <a:solidFill>
                  <a:srgbClr val="1287C3"/>
                </a:solidFill>
                <a:latin typeface="Arial" panose="020B0604020202020204" pitchFamily="34" charset="0"/>
                <a:cs typeface="Arial" panose="020B0604020202020204" pitchFamily="34" charset="0"/>
              </a:rPr>
              <a:t>commissioner@dataprotection.gov.cy</a:t>
            </a:r>
          </a:p>
          <a:p>
            <a:pPr marL="0" indent="0">
              <a:buNone/>
            </a:pPr>
            <a:endParaRPr lang="el-GR" sz="1600" dirty="0">
              <a:solidFill>
                <a:srgbClr val="1287C3"/>
              </a:solidFill>
              <a:latin typeface="Arial" panose="020B0604020202020204" pitchFamily="34" charset="0"/>
              <a:cs typeface="Arial" panose="020B0604020202020204" pitchFamily="34" charset="0"/>
            </a:endParaRPr>
          </a:p>
          <a:p>
            <a:pPr marL="0" indent="0">
              <a:buNone/>
            </a:pPr>
            <a:r>
              <a:rPr lang="el-GR" sz="1600" dirty="0">
                <a:solidFill>
                  <a:srgbClr val="1287C3"/>
                </a:solidFill>
                <a:latin typeface="Arial" panose="020B0604020202020204" pitchFamily="34" charset="0"/>
                <a:cs typeface="Arial" panose="020B0604020202020204" pitchFamily="34" charset="0"/>
              </a:rPr>
              <a:t>www.dataprotection.gov.cy </a:t>
            </a:r>
          </a:p>
          <a:p>
            <a:endParaRPr lang="el-GR" dirty="0">
              <a:solidFill>
                <a:srgbClr val="688727"/>
              </a:solidFill>
            </a:endParaRPr>
          </a:p>
        </p:txBody>
      </p:sp>
      <p:sp>
        <p:nvSpPr>
          <p:cNvPr id="2" name="Slide Number Placeholder 1">
            <a:extLst>
              <a:ext uri="{FF2B5EF4-FFF2-40B4-BE49-F238E27FC236}">
                <a16:creationId xmlns:a16="http://schemas.microsoft.com/office/drawing/2014/main" id="{58164E80-ECCD-048F-4FBD-B85D7A6C6583}"/>
              </a:ext>
            </a:extLst>
          </p:cNvPr>
          <p:cNvSpPr>
            <a:spLocks noGrp="1"/>
          </p:cNvSpPr>
          <p:nvPr>
            <p:ph type="sldNum" sz="quarter" idx="12"/>
          </p:nvPr>
        </p:nvSpPr>
        <p:spPr/>
        <p:txBody>
          <a:bodyPr/>
          <a:lstStyle/>
          <a:p>
            <a:fld id="{08AB70BE-1769-45B8-85A6-0C837432C7E6}" type="slidenum">
              <a:rPr lang="en-US" smtClean="0"/>
              <a:t>10</a:t>
            </a:fld>
            <a:endParaRPr lang="en-US"/>
          </a:p>
        </p:txBody>
      </p:sp>
      <p:sp>
        <p:nvSpPr>
          <p:cNvPr id="6" name="TextBox 5">
            <a:extLst>
              <a:ext uri="{FF2B5EF4-FFF2-40B4-BE49-F238E27FC236}">
                <a16:creationId xmlns:a16="http://schemas.microsoft.com/office/drawing/2014/main" id="{1B3FBDFC-017F-6880-B655-DC0E655603EE}"/>
              </a:ext>
            </a:extLst>
          </p:cNvPr>
          <p:cNvSpPr txBox="1"/>
          <p:nvPr/>
        </p:nvSpPr>
        <p:spPr>
          <a:xfrm>
            <a:off x="7784983" y="957603"/>
            <a:ext cx="3716323" cy="4339650"/>
          </a:xfrm>
          <a:prstGeom prst="rect">
            <a:avLst/>
          </a:prstGeom>
          <a:noFill/>
        </p:spPr>
        <p:txBody>
          <a:bodyPr wrap="square" rtlCol="0">
            <a:spAutoFit/>
          </a:bodyPr>
          <a:lstStyle/>
          <a:p>
            <a:endParaRPr lang="en-US" dirty="0">
              <a:solidFill>
                <a:srgbClr val="688727"/>
              </a:solidFill>
            </a:endParaRPr>
          </a:p>
          <a:p>
            <a:r>
              <a:rPr lang="el-GR" sz="1600" b="1" dirty="0">
                <a:solidFill>
                  <a:srgbClr val="1287C3"/>
                </a:solidFill>
                <a:latin typeface="Arial" panose="020B0604020202020204" pitchFamily="34" charset="0"/>
                <a:cs typeface="Arial" panose="020B0604020202020204" pitchFamily="34" charset="0"/>
              </a:rPr>
              <a:t>Γραφείο Επιτρόπου Πληροφοριών</a:t>
            </a:r>
          </a:p>
          <a:p>
            <a:endParaRPr lang="en-US" sz="1600" dirty="0">
              <a:solidFill>
                <a:srgbClr val="1287C3"/>
              </a:solidFill>
            </a:endParaRPr>
          </a:p>
          <a:p>
            <a:endParaRPr lang="el-GR" sz="1600" dirty="0">
              <a:solidFill>
                <a:srgbClr val="1287C3"/>
              </a:solidFill>
              <a:latin typeface="Arial" panose="020B0604020202020204" pitchFamily="34" charset="0"/>
              <a:cs typeface="Arial" panose="020B0604020202020204" pitchFamily="34" charset="0"/>
            </a:endParaRPr>
          </a:p>
          <a:p>
            <a:endParaRPr lang="el-GR" sz="1600" dirty="0">
              <a:solidFill>
                <a:srgbClr val="1287C3"/>
              </a:solidFill>
              <a:latin typeface="Arial" panose="020B0604020202020204" pitchFamily="34" charset="0"/>
              <a:cs typeface="Arial" panose="020B0604020202020204" pitchFamily="34" charset="0"/>
            </a:endParaRPr>
          </a:p>
          <a:p>
            <a:r>
              <a:rPr lang="el-GR" sz="1600" dirty="0" err="1">
                <a:solidFill>
                  <a:srgbClr val="1287C3"/>
                </a:solidFill>
                <a:latin typeface="Arial" panose="020B0604020202020204" pitchFamily="34" charset="0"/>
                <a:cs typeface="Arial" panose="020B0604020202020204" pitchFamily="34" charset="0"/>
              </a:rPr>
              <a:t>Τηλ</a:t>
            </a:r>
            <a:r>
              <a:rPr lang="el-GR" sz="1600" dirty="0">
                <a:solidFill>
                  <a:srgbClr val="1287C3"/>
                </a:solidFill>
                <a:latin typeface="Arial" panose="020B0604020202020204" pitchFamily="34" charset="0"/>
                <a:cs typeface="Arial" panose="020B0604020202020204" pitchFamily="34" charset="0"/>
              </a:rPr>
              <a:t>.: 22309000</a:t>
            </a:r>
            <a:endParaRPr lang="en-US" sz="1600" dirty="0">
              <a:solidFill>
                <a:srgbClr val="1287C3"/>
              </a:solidFill>
              <a:latin typeface="Arial" panose="020B0604020202020204" pitchFamily="34" charset="0"/>
              <a:cs typeface="Arial" panose="020B0604020202020204" pitchFamily="34" charset="0"/>
            </a:endParaRPr>
          </a:p>
          <a:p>
            <a:r>
              <a:rPr lang="el-GR" sz="1600" dirty="0">
                <a:solidFill>
                  <a:srgbClr val="1287C3"/>
                </a:solidFill>
                <a:latin typeface="Arial" panose="020B0604020202020204" pitchFamily="34" charset="0"/>
                <a:cs typeface="Arial" panose="020B0604020202020204" pitchFamily="34" charset="0"/>
              </a:rPr>
              <a:t>Φαξ: 22309001</a:t>
            </a:r>
          </a:p>
          <a:p>
            <a:endParaRPr lang="el-GR" sz="1600" dirty="0">
              <a:solidFill>
                <a:srgbClr val="1287C3"/>
              </a:solidFill>
              <a:latin typeface="Arial" panose="020B0604020202020204" pitchFamily="34" charset="0"/>
              <a:cs typeface="Arial" panose="020B0604020202020204" pitchFamily="34" charset="0"/>
            </a:endParaRPr>
          </a:p>
          <a:p>
            <a:endParaRPr lang="en-US" sz="1600" dirty="0">
              <a:solidFill>
                <a:srgbClr val="1287C3"/>
              </a:solidFill>
              <a:latin typeface="Arial" panose="020B0604020202020204" pitchFamily="34" charset="0"/>
              <a:cs typeface="Arial" panose="020B0604020202020204" pitchFamily="34" charset="0"/>
            </a:endParaRPr>
          </a:p>
          <a:p>
            <a:endParaRPr lang="en-US" sz="1600" dirty="0">
              <a:solidFill>
                <a:srgbClr val="1287C3"/>
              </a:solidFill>
              <a:latin typeface="Arial" panose="020B0604020202020204" pitchFamily="34" charset="0"/>
              <a:cs typeface="Arial" panose="020B0604020202020204" pitchFamily="34" charset="0"/>
            </a:endParaRPr>
          </a:p>
          <a:p>
            <a:r>
              <a:rPr lang="en-US" sz="1600" dirty="0">
                <a:solidFill>
                  <a:srgbClr val="1287C3"/>
                </a:solidFill>
                <a:latin typeface="Arial" panose="020B0604020202020204" pitchFamily="34" charset="0"/>
                <a:cs typeface="Arial" panose="020B0604020202020204" pitchFamily="34" charset="0"/>
              </a:rPr>
              <a:t>E-mail: </a:t>
            </a:r>
            <a:r>
              <a:rPr lang="en-US" sz="1600" u="sng" dirty="0">
                <a:solidFill>
                  <a:srgbClr val="1287C3"/>
                </a:solid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commissioner@informationcommissioner.gov.cy</a:t>
            </a:r>
            <a:endParaRPr lang="en-US" sz="1600" u="sng" dirty="0">
              <a:solidFill>
                <a:srgbClr val="1287C3"/>
              </a:solidFill>
              <a:latin typeface="Arial" panose="020B0604020202020204" pitchFamily="34" charset="0"/>
              <a:cs typeface="Arial" panose="020B0604020202020204" pitchFamily="34" charset="0"/>
            </a:endParaRPr>
          </a:p>
          <a:p>
            <a:endParaRPr lang="en-US" sz="1600" u="sng" dirty="0">
              <a:solidFill>
                <a:srgbClr val="1287C3"/>
              </a:solidFill>
              <a:latin typeface="Arial" panose="020B0604020202020204" pitchFamily="34" charset="0"/>
              <a:cs typeface="Arial" panose="020B0604020202020204" pitchFamily="34" charset="0"/>
            </a:endParaRPr>
          </a:p>
          <a:p>
            <a:endParaRPr lang="en-US" sz="1600" dirty="0">
              <a:solidFill>
                <a:srgbClr val="1287C3"/>
              </a:solidFill>
              <a:latin typeface="Arial" panose="020B0604020202020204" pitchFamily="34" charset="0"/>
              <a:cs typeface="Arial" panose="020B0604020202020204" pitchFamily="34" charset="0"/>
            </a:endParaRPr>
          </a:p>
          <a:p>
            <a:r>
              <a:rPr lang="en-US" sz="1600" dirty="0">
                <a:solidFill>
                  <a:srgbClr val="1287C3"/>
                </a:solidFill>
                <a:latin typeface="Arial" panose="020B0604020202020204" pitchFamily="34" charset="0"/>
                <a:cs typeface="Arial" panose="020B0604020202020204" pitchFamily="34" charset="0"/>
              </a:rPr>
              <a:t>www.informationcommissioner.gov.cy</a:t>
            </a:r>
            <a:endParaRPr lang="el-GR" sz="1600" dirty="0">
              <a:solidFill>
                <a:srgbClr val="1287C3"/>
              </a:solidFill>
              <a:latin typeface="Arial" panose="020B0604020202020204" pitchFamily="34" charset="0"/>
              <a:cs typeface="Arial" panose="020B0604020202020204" pitchFamily="34" charset="0"/>
            </a:endParaRPr>
          </a:p>
          <a:p>
            <a:endParaRPr lang="el-GR" dirty="0">
              <a:solidFill>
                <a:srgbClr val="688727"/>
              </a:solidFill>
            </a:endParaRPr>
          </a:p>
        </p:txBody>
      </p:sp>
    </p:spTree>
    <p:extLst>
      <p:ext uri="{BB962C8B-B14F-4D97-AF65-F5344CB8AC3E}">
        <p14:creationId xmlns:p14="http://schemas.microsoft.com/office/powerpoint/2010/main" val="35084947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AFD365-9F0D-B7B0-40C8-A656F62E1196}"/>
              </a:ext>
            </a:extLst>
          </p:cNvPr>
          <p:cNvSpPr>
            <a:spLocks noGrp="1"/>
          </p:cNvSpPr>
          <p:nvPr>
            <p:ph type="title"/>
          </p:nvPr>
        </p:nvSpPr>
        <p:spPr>
          <a:xfrm>
            <a:off x="1663089" y="0"/>
            <a:ext cx="9594938" cy="1266738"/>
          </a:xfrm>
        </p:spPr>
        <p:txBody>
          <a:bodyPr/>
          <a:lstStyle/>
          <a:p>
            <a:r>
              <a:rPr lang="el-GR" dirty="0"/>
              <a:t>Νομικό πλαίσιο</a:t>
            </a:r>
          </a:p>
        </p:txBody>
      </p:sp>
      <p:sp>
        <p:nvSpPr>
          <p:cNvPr id="3" name="Content Placeholder 2">
            <a:extLst>
              <a:ext uri="{FF2B5EF4-FFF2-40B4-BE49-F238E27FC236}">
                <a16:creationId xmlns:a16="http://schemas.microsoft.com/office/drawing/2014/main" id="{0B35EFDD-D90F-83B2-138C-FC5020DBD727}"/>
              </a:ext>
            </a:extLst>
          </p:cNvPr>
          <p:cNvSpPr>
            <a:spLocks noGrp="1"/>
          </p:cNvSpPr>
          <p:nvPr>
            <p:ph idx="1"/>
          </p:nvPr>
        </p:nvSpPr>
        <p:spPr>
          <a:xfrm>
            <a:off x="1663089" y="1015069"/>
            <a:ext cx="9594938" cy="4801420"/>
          </a:xfrm>
        </p:spPr>
        <p:txBody>
          <a:bodyPr>
            <a:normAutofit/>
          </a:bodyPr>
          <a:lstStyle/>
          <a:p>
            <a:pPr algn="just"/>
            <a:r>
              <a:rPr lang="el-GR" sz="2200" dirty="0">
                <a:latin typeface="Arial" panose="020B0604020202020204" pitchFamily="34" charset="0"/>
                <a:cs typeface="Arial" panose="020B0604020202020204" pitchFamily="34" charset="0"/>
              </a:rPr>
              <a:t>Ο</a:t>
            </a:r>
            <a:r>
              <a:rPr lang="el-GR" sz="2200" dirty="0">
                <a:solidFill>
                  <a:srgbClr val="688727"/>
                </a:solidFill>
                <a:latin typeface="Arial" panose="020B0604020202020204" pitchFamily="34" charset="0"/>
                <a:cs typeface="Arial" panose="020B0604020202020204" pitchFamily="34" charset="0"/>
              </a:rPr>
              <a:t> </a:t>
            </a:r>
            <a:r>
              <a:rPr lang="el-GR" sz="2200" b="1" dirty="0">
                <a:solidFill>
                  <a:srgbClr val="1287C3"/>
                </a:solidFill>
                <a:latin typeface="Arial" panose="020B0604020202020204" pitchFamily="34" charset="0"/>
                <a:ea typeface="+mj-ea"/>
                <a:cs typeface="Arial" panose="020B0604020202020204" pitchFamily="34" charset="0"/>
              </a:rPr>
              <a:t>Κανονισμός (ΕΕ) 2016/679 </a:t>
            </a:r>
            <a:r>
              <a:rPr lang="el-GR" sz="2200" dirty="0">
                <a:latin typeface="Arial" panose="020B0604020202020204" pitchFamily="34" charset="0"/>
                <a:cs typeface="Arial" panose="020B0604020202020204" pitchFamily="34" charset="0"/>
              </a:rPr>
              <a:t>του Ευρωπαϊκού Κοινοβουλίου και του Συμβουλίου της 27ης Απριλίου 2016 για την προστασία των φυσικών προσώπων έναντι της επεξεργασίας των δεδομένων προσωπικού χαρακτήρα και για την ελεύθερη κυκλοφορία των δεδομένων αυτών, Γενικός Κανονισμός για την Προστασία Δεδομένων </a:t>
            </a:r>
            <a:r>
              <a:rPr lang="el-GR" sz="2200" b="1" dirty="0">
                <a:solidFill>
                  <a:srgbClr val="1287C3"/>
                </a:solidFill>
                <a:latin typeface="Arial" panose="020B0604020202020204" pitchFamily="34" charset="0"/>
                <a:ea typeface="+mj-ea"/>
                <a:cs typeface="Arial" panose="020B0604020202020204" pitchFamily="34" charset="0"/>
              </a:rPr>
              <a:t>(ΓΚΠΔ)</a:t>
            </a:r>
            <a:endParaRPr lang="el-GR" sz="2200" dirty="0">
              <a:solidFill>
                <a:srgbClr val="1287C3"/>
              </a:solidFill>
              <a:latin typeface="Arial" panose="020B0604020202020204" pitchFamily="34" charset="0"/>
              <a:cs typeface="Arial" panose="020B0604020202020204" pitchFamily="34" charset="0"/>
            </a:endParaRPr>
          </a:p>
          <a:p>
            <a:pPr algn="just"/>
            <a:r>
              <a:rPr lang="el-GR" sz="2200" dirty="0">
                <a:solidFill>
                  <a:schemeClr val="tx1"/>
                </a:solidFill>
                <a:latin typeface="Arial" panose="020B0604020202020204" pitchFamily="34" charset="0"/>
                <a:cs typeface="Arial" panose="020B0604020202020204" pitchFamily="34" charset="0"/>
              </a:rPr>
              <a:t>Ο περί της Προστασίας των Φυσικών Προσώπων Έναντι την Επεξεργασία των Δεδομένων Προσωπικού Χαρακτήρα και της Ελεύθερης Κυκλοφορίας των Δεδομένων αυτών Νόμος του 2018 </a:t>
            </a:r>
            <a:r>
              <a:rPr lang="el-GR" sz="2200" b="1" dirty="0">
                <a:solidFill>
                  <a:srgbClr val="1287C3"/>
                </a:solidFill>
                <a:latin typeface="Arial" panose="020B0604020202020204" pitchFamily="34" charset="0"/>
                <a:ea typeface="+mj-ea"/>
                <a:cs typeface="Arial" panose="020B0604020202020204" pitchFamily="34" charset="0"/>
              </a:rPr>
              <a:t>(Ν.125(Ι)/2018) </a:t>
            </a:r>
          </a:p>
          <a:p>
            <a:pPr algn="just"/>
            <a:r>
              <a:rPr lang="el-GR" sz="2200" dirty="0">
                <a:solidFill>
                  <a:srgbClr val="000000"/>
                </a:solidFill>
                <a:latin typeface="Arial" panose="020B0604020202020204" pitchFamily="34" charset="0"/>
                <a:cs typeface="Arial" panose="020B0604020202020204" pitchFamily="34" charset="0"/>
              </a:rPr>
              <a:t>O περί του Δικαιώματος Πρόσβασης σε Πληροφορίες του Δημόσιου Τομέα Νόμος του 2017 </a:t>
            </a:r>
            <a:r>
              <a:rPr lang="el-GR" sz="2200" b="1" dirty="0">
                <a:solidFill>
                  <a:srgbClr val="1287C3"/>
                </a:solidFill>
                <a:latin typeface="Arial" panose="020B0604020202020204" pitchFamily="34" charset="0"/>
                <a:ea typeface="+mj-ea"/>
                <a:cs typeface="Arial" panose="020B0604020202020204" pitchFamily="34" charset="0"/>
              </a:rPr>
              <a:t>(Ν. 184(Ι)/2017)</a:t>
            </a:r>
          </a:p>
          <a:p>
            <a:pPr algn="just"/>
            <a:r>
              <a:rPr lang="el-GR" sz="2200" dirty="0">
                <a:latin typeface="Arial" panose="020B0604020202020204" pitchFamily="34" charset="0"/>
                <a:cs typeface="Arial" panose="020B0604020202020204" pitchFamily="34" charset="0"/>
              </a:rPr>
              <a:t>Ο περί του Κρατικού Αρχείου Νόμος του 1991 </a:t>
            </a:r>
            <a:r>
              <a:rPr lang="el-GR" sz="2200" b="1" dirty="0">
                <a:solidFill>
                  <a:srgbClr val="1287C3"/>
                </a:solidFill>
                <a:latin typeface="Arial" panose="020B0604020202020204" pitchFamily="34" charset="0"/>
                <a:ea typeface="+mj-ea"/>
                <a:cs typeface="Arial" panose="020B0604020202020204" pitchFamily="34" charset="0"/>
              </a:rPr>
              <a:t>(Ν. 208/1991)</a:t>
            </a:r>
          </a:p>
        </p:txBody>
      </p:sp>
      <p:sp>
        <p:nvSpPr>
          <p:cNvPr id="5" name="Slide Number Placeholder 4">
            <a:extLst>
              <a:ext uri="{FF2B5EF4-FFF2-40B4-BE49-F238E27FC236}">
                <a16:creationId xmlns:a16="http://schemas.microsoft.com/office/drawing/2014/main" id="{970823FE-53A9-0076-9268-C5B8BE822BF8}"/>
              </a:ext>
            </a:extLst>
          </p:cNvPr>
          <p:cNvSpPr>
            <a:spLocks noGrp="1"/>
          </p:cNvSpPr>
          <p:nvPr>
            <p:ph type="sldNum" sz="quarter" idx="12"/>
          </p:nvPr>
        </p:nvSpPr>
        <p:spPr/>
        <p:txBody>
          <a:bodyPr/>
          <a:lstStyle/>
          <a:p>
            <a:fld id="{08AB70BE-1769-45B8-85A6-0C837432C7E6}" type="slidenum">
              <a:rPr lang="en-US" smtClean="0"/>
              <a:t>2</a:t>
            </a:fld>
            <a:endParaRPr lang="en-US"/>
          </a:p>
        </p:txBody>
      </p:sp>
    </p:spTree>
    <p:extLst>
      <p:ext uri="{BB962C8B-B14F-4D97-AF65-F5344CB8AC3E}">
        <p14:creationId xmlns:p14="http://schemas.microsoft.com/office/powerpoint/2010/main" val="42422416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AFD365-9F0D-B7B0-40C8-A656F62E1196}"/>
              </a:ext>
            </a:extLst>
          </p:cNvPr>
          <p:cNvSpPr>
            <a:spLocks noGrp="1"/>
          </p:cNvSpPr>
          <p:nvPr>
            <p:ph type="title"/>
          </p:nvPr>
        </p:nvSpPr>
        <p:spPr>
          <a:xfrm>
            <a:off x="1663089" y="0"/>
            <a:ext cx="9594938" cy="1384183"/>
          </a:xfrm>
        </p:spPr>
        <p:txBody>
          <a:bodyPr/>
          <a:lstStyle/>
          <a:p>
            <a:r>
              <a:rPr lang="el-GR" dirty="0"/>
              <a:t>Βασικές έννοιες</a:t>
            </a:r>
          </a:p>
        </p:txBody>
      </p:sp>
      <p:sp>
        <p:nvSpPr>
          <p:cNvPr id="3" name="Content Placeholder 2">
            <a:extLst>
              <a:ext uri="{FF2B5EF4-FFF2-40B4-BE49-F238E27FC236}">
                <a16:creationId xmlns:a16="http://schemas.microsoft.com/office/drawing/2014/main" id="{0B35EFDD-D90F-83B2-138C-FC5020DBD727}"/>
              </a:ext>
            </a:extLst>
          </p:cNvPr>
          <p:cNvSpPr>
            <a:spLocks noGrp="1"/>
          </p:cNvSpPr>
          <p:nvPr>
            <p:ph idx="1"/>
          </p:nvPr>
        </p:nvSpPr>
        <p:spPr>
          <a:xfrm>
            <a:off x="1663089" y="1015069"/>
            <a:ext cx="9594938" cy="4801420"/>
          </a:xfrm>
        </p:spPr>
        <p:txBody>
          <a:bodyPr>
            <a:normAutofit/>
          </a:bodyPr>
          <a:lstStyle/>
          <a:p>
            <a:pPr algn="just"/>
            <a:r>
              <a:rPr lang="el-GR" sz="2200" b="1" dirty="0">
                <a:solidFill>
                  <a:srgbClr val="1287C3"/>
                </a:solidFill>
                <a:latin typeface="Arial" panose="020B0604020202020204" pitchFamily="34" charset="0"/>
                <a:cs typeface="Arial" panose="020B0604020202020204" pitchFamily="34" charset="0"/>
              </a:rPr>
              <a:t>Δεδομένα προσωπικού χαρακτήρα</a:t>
            </a:r>
            <a:r>
              <a:rPr lang="el-GR" sz="2200" dirty="0">
                <a:solidFill>
                  <a:srgbClr val="1287C3"/>
                </a:solidFill>
                <a:latin typeface="Arial" panose="020B0604020202020204" pitchFamily="34" charset="0"/>
                <a:cs typeface="Arial" panose="020B0604020202020204" pitchFamily="34" charset="0"/>
              </a:rPr>
              <a:t>: </a:t>
            </a:r>
            <a:r>
              <a:rPr lang="el-GR" sz="2200" dirty="0">
                <a:solidFill>
                  <a:schemeClr val="tx1"/>
                </a:solidFill>
                <a:latin typeface="Arial" panose="020B0604020202020204" pitchFamily="34" charset="0"/>
                <a:cs typeface="Arial" panose="020B0604020202020204" pitchFamily="34" charset="0"/>
              </a:rPr>
              <a:t>κάθε πληροφορία που άμεσα ή έμμεσα ταυτοποιεί ή μπορεί να ταυτοποιήσει ένα φυσικό πρόσωπο </a:t>
            </a:r>
            <a:r>
              <a:rPr lang="el-GR" sz="2200" b="1" dirty="0">
                <a:solidFill>
                  <a:srgbClr val="1287C3"/>
                </a:solidFill>
                <a:latin typeface="Arial" panose="020B0604020202020204" pitchFamily="34" charset="0"/>
                <a:cs typeface="Arial" panose="020B0604020202020204" pitchFamily="34" charset="0"/>
              </a:rPr>
              <a:t>εν ζωή</a:t>
            </a:r>
            <a:r>
              <a:rPr lang="el-GR" sz="2200" b="1" dirty="0">
                <a:solidFill>
                  <a:srgbClr val="688727"/>
                </a:solidFill>
                <a:latin typeface="Arial" panose="020B0604020202020204" pitchFamily="34" charset="0"/>
                <a:cs typeface="Arial" panose="020B0604020202020204" pitchFamily="34" charset="0"/>
              </a:rPr>
              <a:t> </a:t>
            </a:r>
            <a:r>
              <a:rPr lang="el-GR" sz="2200" dirty="0">
                <a:solidFill>
                  <a:schemeClr val="tx1"/>
                </a:solidFill>
                <a:latin typeface="Arial" panose="020B0604020202020204" pitchFamily="34" charset="0"/>
                <a:cs typeface="Arial" panose="020B0604020202020204" pitchFamily="34" charset="0"/>
              </a:rPr>
              <a:t>(«υποκείμενο των δεδομένων») </a:t>
            </a:r>
          </a:p>
          <a:p>
            <a:pPr lvl="1" algn="just"/>
            <a:r>
              <a:rPr lang="el-GR" sz="1800" dirty="0">
                <a:solidFill>
                  <a:schemeClr val="tx1"/>
                </a:solidFill>
                <a:latin typeface="Arial" panose="020B0604020202020204" pitchFamily="34" charset="0"/>
                <a:cs typeface="Arial" panose="020B0604020202020204" pitchFamily="34" charset="0"/>
              </a:rPr>
              <a:t>Ο Κανονισμός δεν εφαρμόζεται στα δεδομένα προσωπικού χαρακτήρα θανόντων </a:t>
            </a:r>
            <a:r>
              <a:rPr lang="el-GR" sz="1800" dirty="0">
                <a:latin typeface="Arial" panose="020B0604020202020204" pitchFamily="34" charset="0"/>
                <a:cs typeface="Arial" panose="020B0604020202020204" pitchFamily="34" charset="0"/>
              </a:rPr>
              <a:t>εκτός αν η </a:t>
            </a:r>
            <a:r>
              <a:rPr lang="el-GR" sz="1800" dirty="0">
                <a:solidFill>
                  <a:schemeClr val="tx1"/>
                </a:solidFill>
                <a:latin typeface="Arial" panose="020B0604020202020204" pitchFamily="34" charset="0"/>
                <a:cs typeface="Arial" panose="020B0604020202020204" pitchFamily="34" charset="0"/>
              </a:rPr>
              <a:t>αναφορά σε αποβιώσαντες</a:t>
            </a:r>
            <a:r>
              <a:rPr lang="el-GR" sz="1800" b="1" dirty="0">
                <a:solidFill>
                  <a:schemeClr val="tx1"/>
                </a:solidFill>
                <a:latin typeface="Arial" panose="020B0604020202020204" pitchFamily="34" charset="0"/>
                <a:cs typeface="Arial" panose="020B0604020202020204" pitchFamily="34" charset="0"/>
              </a:rPr>
              <a:t> παραπέμπει σε ταυτοπο</a:t>
            </a:r>
            <a:r>
              <a:rPr lang="el-GR" sz="1800" b="1" dirty="0">
                <a:latin typeface="Arial" panose="020B0604020202020204" pitchFamily="34" charset="0"/>
                <a:cs typeface="Arial" panose="020B0604020202020204" pitchFamily="34" charset="0"/>
              </a:rPr>
              <a:t>ίηση φυσικών προσώπων εν ζωή</a:t>
            </a:r>
          </a:p>
          <a:p>
            <a:pPr algn="just"/>
            <a:r>
              <a:rPr lang="el-GR" sz="2200" dirty="0">
                <a:solidFill>
                  <a:schemeClr val="tx1"/>
                </a:solidFill>
                <a:latin typeface="Arial" panose="020B0604020202020204" pitchFamily="34" charset="0"/>
                <a:cs typeface="Arial" panose="020B0604020202020204" pitchFamily="34" charset="0"/>
              </a:rPr>
              <a:t>Το δικαίωμα στην προστασία των δεδομένων προσωπικού χαρακτήρα </a:t>
            </a:r>
            <a:r>
              <a:rPr lang="el-GR" sz="2200" b="1" dirty="0">
                <a:solidFill>
                  <a:srgbClr val="1287C3"/>
                </a:solidFill>
                <a:latin typeface="Arial" panose="020B0604020202020204" pitchFamily="34" charset="0"/>
                <a:cs typeface="Arial" panose="020B0604020202020204" pitchFamily="34" charset="0"/>
              </a:rPr>
              <a:t>δεν είναι απόλυτο</a:t>
            </a:r>
            <a:r>
              <a:rPr lang="el-GR" sz="2200" dirty="0">
                <a:solidFill>
                  <a:srgbClr val="1287C3"/>
                </a:solidFill>
                <a:latin typeface="Arial" panose="020B0604020202020204" pitchFamily="34" charset="0"/>
                <a:cs typeface="Arial" panose="020B0604020202020204" pitchFamily="34" charset="0"/>
              </a:rPr>
              <a:t> </a:t>
            </a:r>
            <a:r>
              <a:rPr lang="el-GR" sz="2200" dirty="0">
                <a:solidFill>
                  <a:schemeClr val="tx1"/>
                </a:solidFill>
                <a:latin typeface="Arial" panose="020B0604020202020204" pitchFamily="34" charset="0"/>
                <a:cs typeface="Arial" panose="020B0604020202020204" pitchFamily="34" charset="0"/>
              </a:rPr>
              <a:t>δικαίωμα:</a:t>
            </a:r>
          </a:p>
          <a:p>
            <a:pPr lvl="1" algn="just"/>
            <a:r>
              <a:rPr lang="el-GR" sz="2200" dirty="0">
                <a:solidFill>
                  <a:schemeClr val="tx1"/>
                </a:solidFill>
                <a:latin typeface="Arial" panose="020B0604020202020204" pitchFamily="34" charset="0"/>
                <a:cs typeface="Arial" panose="020B0604020202020204" pitchFamily="34" charset="0"/>
              </a:rPr>
              <a:t>Πρέπει να σταθμίζεται με άλλα θεμελιώδη δικαιώματα, σύμφωνα με την αρχή της αναλογικότητας</a:t>
            </a:r>
          </a:p>
        </p:txBody>
      </p:sp>
      <p:sp>
        <p:nvSpPr>
          <p:cNvPr id="5" name="Slide Number Placeholder 4">
            <a:extLst>
              <a:ext uri="{FF2B5EF4-FFF2-40B4-BE49-F238E27FC236}">
                <a16:creationId xmlns:a16="http://schemas.microsoft.com/office/drawing/2014/main" id="{970823FE-53A9-0076-9268-C5B8BE822BF8}"/>
              </a:ext>
            </a:extLst>
          </p:cNvPr>
          <p:cNvSpPr>
            <a:spLocks noGrp="1"/>
          </p:cNvSpPr>
          <p:nvPr>
            <p:ph type="sldNum" sz="quarter" idx="12"/>
          </p:nvPr>
        </p:nvSpPr>
        <p:spPr/>
        <p:txBody>
          <a:bodyPr/>
          <a:lstStyle/>
          <a:p>
            <a:fld id="{08AB70BE-1769-45B8-85A6-0C837432C7E6}" type="slidenum">
              <a:rPr lang="en-US" smtClean="0"/>
              <a:t>3</a:t>
            </a:fld>
            <a:endParaRPr lang="en-US"/>
          </a:p>
        </p:txBody>
      </p:sp>
    </p:spTree>
    <p:extLst>
      <p:ext uri="{BB962C8B-B14F-4D97-AF65-F5344CB8AC3E}">
        <p14:creationId xmlns:p14="http://schemas.microsoft.com/office/powerpoint/2010/main" val="14149665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46FAAF-AA9F-9A11-70CC-5E95C7917CF5}"/>
              </a:ext>
            </a:extLst>
          </p:cNvPr>
          <p:cNvSpPr>
            <a:spLocks noGrp="1"/>
          </p:cNvSpPr>
          <p:nvPr>
            <p:ph type="title"/>
          </p:nvPr>
        </p:nvSpPr>
        <p:spPr>
          <a:xfrm>
            <a:off x="1433264" y="0"/>
            <a:ext cx="10758736" cy="1702965"/>
          </a:xfrm>
        </p:spPr>
        <p:txBody>
          <a:bodyPr>
            <a:normAutofit/>
          </a:bodyPr>
          <a:lstStyle/>
          <a:p>
            <a:r>
              <a:rPr lang="el-GR" sz="4000" dirty="0"/>
              <a:t>Επεξεργασία δεδομένων και ανάγκη καταγραφής της ιστορίας</a:t>
            </a:r>
            <a:endParaRPr lang="el-GR" dirty="0"/>
          </a:p>
        </p:txBody>
      </p:sp>
      <p:sp>
        <p:nvSpPr>
          <p:cNvPr id="3" name="Content Placeholder 2">
            <a:extLst>
              <a:ext uri="{FF2B5EF4-FFF2-40B4-BE49-F238E27FC236}">
                <a16:creationId xmlns:a16="http://schemas.microsoft.com/office/drawing/2014/main" id="{08323B72-54C8-42BF-861B-0A2D7C5D9FEF}"/>
              </a:ext>
            </a:extLst>
          </p:cNvPr>
          <p:cNvSpPr>
            <a:spLocks noGrp="1"/>
          </p:cNvSpPr>
          <p:nvPr>
            <p:ph idx="1"/>
          </p:nvPr>
        </p:nvSpPr>
        <p:spPr>
          <a:xfrm>
            <a:off x="1484310" y="1602297"/>
            <a:ext cx="10018713" cy="4755794"/>
          </a:xfrm>
        </p:spPr>
        <p:txBody>
          <a:bodyPr>
            <a:normAutofit/>
          </a:bodyPr>
          <a:lstStyle/>
          <a:p>
            <a:pPr algn="just"/>
            <a:r>
              <a:rPr lang="el-GR" sz="2200" dirty="0">
                <a:latin typeface="Arial" panose="020B0604020202020204" pitchFamily="34" charset="0"/>
                <a:cs typeface="Arial" panose="020B0604020202020204" pitchFamily="34" charset="0"/>
              </a:rPr>
              <a:t>Η καταγραφή της ιστορίας με βάση τα τραγικά γεγονότα του 1974 κρίνεται αναγκαία και σημαντική στην ενημέρωση των πολιτών</a:t>
            </a:r>
          </a:p>
          <a:p>
            <a:pPr algn="just"/>
            <a:r>
              <a:rPr lang="el-GR" sz="2200" dirty="0">
                <a:latin typeface="Arial" panose="020B0604020202020204" pitchFamily="34" charset="0"/>
                <a:cs typeface="Arial" panose="020B0604020202020204" pitchFamily="34" charset="0"/>
              </a:rPr>
              <a:t>Τα ιστορικά αρχεία δυνατόν να περιλαμβάνουν προσωπικά δεδομένα (π.χ. προσώπων που ενεπλάκησαν ή επηρεάστηκαν από τα γεγονότα της τουρκικής εισβολής)</a:t>
            </a:r>
          </a:p>
          <a:p>
            <a:pPr algn="just"/>
            <a:r>
              <a:rPr lang="el-GR" sz="2200" dirty="0">
                <a:latin typeface="Arial" panose="020B0604020202020204" pitchFamily="34" charset="0"/>
                <a:cs typeface="Arial" panose="020B0604020202020204" pitchFamily="34" charset="0"/>
              </a:rPr>
              <a:t>Κάθε επεξεργασία προσωπικών δεδομένων πρέπει να είναι σύμφωνη με τις διατάξεις του ΓΚΠΔ</a:t>
            </a:r>
          </a:p>
          <a:p>
            <a:pPr algn="just"/>
            <a:r>
              <a:rPr lang="el-GR" sz="2200" dirty="0">
                <a:solidFill>
                  <a:schemeClr val="tx1"/>
                </a:solidFill>
                <a:latin typeface="Arial" panose="020B0604020202020204" pitchFamily="34" charset="0"/>
                <a:cs typeface="Arial" panose="020B0604020202020204" pitchFamily="34" charset="0"/>
              </a:rPr>
              <a:t>Απαγορεύεται η επεξεργασία ευαίσθητων δεδομένων, εκτός κι αν πληρούται κάποια από τις προϋποθέσεις που αναφέρονται στο Άρθρο 9(2) του ΓΚΠΔ (</a:t>
            </a:r>
            <a:r>
              <a:rPr lang="el-GR" sz="2200" b="0" i="0" u="none" strike="noStrike" baseline="0" dirty="0">
                <a:solidFill>
                  <a:srgbClr val="000000"/>
                </a:solidFill>
                <a:latin typeface="Arial" panose="020B0604020202020204" pitchFamily="34" charset="0"/>
                <a:cs typeface="Arial" panose="020B0604020202020204" pitchFamily="34" charset="0"/>
              </a:rPr>
              <a:t>αν η επεξεργασία είναι απαραίτητη για σκοπούς αρχειοθέτησης προς το δημόσιο συμφέρον, για σκοπούς επιστημονικής ή ιστορικής έρευνας ή για στατιστικούς σκοπούς)</a:t>
            </a:r>
            <a:endParaRPr lang="el-GR" sz="2200" dirty="0">
              <a:latin typeface="Arial" panose="020B0604020202020204" pitchFamily="34" charset="0"/>
              <a:cs typeface="Arial" panose="020B0604020202020204" pitchFamily="34" charset="0"/>
            </a:endParaRPr>
          </a:p>
        </p:txBody>
      </p:sp>
      <p:sp>
        <p:nvSpPr>
          <p:cNvPr id="5" name="Slide Number Placeholder 4">
            <a:extLst>
              <a:ext uri="{FF2B5EF4-FFF2-40B4-BE49-F238E27FC236}">
                <a16:creationId xmlns:a16="http://schemas.microsoft.com/office/drawing/2014/main" id="{17CD7B3A-B521-27E5-B37E-96D5650E774B}"/>
              </a:ext>
            </a:extLst>
          </p:cNvPr>
          <p:cNvSpPr>
            <a:spLocks noGrp="1"/>
          </p:cNvSpPr>
          <p:nvPr>
            <p:ph type="sldNum" sz="quarter" idx="12"/>
          </p:nvPr>
        </p:nvSpPr>
        <p:spPr/>
        <p:txBody>
          <a:bodyPr/>
          <a:lstStyle/>
          <a:p>
            <a:fld id="{08AB70BE-1769-45B8-85A6-0C837432C7E6}" type="slidenum">
              <a:rPr lang="en-US" smtClean="0"/>
              <a:t>4</a:t>
            </a:fld>
            <a:endParaRPr lang="en-US"/>
          </a:p>
        </p:txBody>
      </p:sp>
    </p:spTree>
    <p:extLst>
      <p:ext uri="{BB962C8B-B14F-4D97-AF65-F5344CB8AC3E}">
        <p14:creationId xmlns:p14="http://schemas.microsoft.com/office/powerpoint/2010/main" val="10020083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46FAAF-AA9F-9A11-70CC-5E95C7917CF5}"/>
              </a:ext>
            </a:extLst>
          </p:cNvPr>
          <p:cNvSpPr>
            <a:spLocks noGrp="1"/>
          </p:cNvSpPr>
          <p:nvPr>
            <p:ph type="title"/>
          </p:nvPr>
        </p:nvSpPr>
        <p:spPr>
          <a:xfrm>
            <a:off x="1433264" y="0"/>
            <a:ext cx="10758736" cy="1702965"/>
          </a:xfrm>
        </p:spPr>
        <p:txBody>
          <a:bodyPr>
            <a:normAutofit/>
          </a:bodyPr>
          <a:lstStyle/>
          <a:p>
            <a:r>
              <a:rPr lang="el-GR" dirty="0"/>
              <a:t>Διατάξεις του ΓΚΠΔ που αφορούν ειδικές περιπτώσεις επεξεργασίας</a:t>
            </a:r>
          </a:p>
        </p:txBody>
      </p:sp>
      <p:sp>
        <p:nvSpPr>
          <p:cNvPr id="3" name="Content Placeholder 2">
            <a:extLst>
              <a:ext uri="{FF2B5EF4-FFF2-40B4-BE49-F238E27FC236}">
                <a16:creationId xmlns:a16="http://schemas.microsoft.com/office/drawing/2014/main" id="{08323B72-54C8-42BF-861B-0A2D7C5D9FEF}"/>
              </a:ext>
            </a:extLst>
          </p:cNvPr>
          <p:cNvSpPr>
            <a:spLocks noGrp="1"/>
          </p:cNvSpPr>
          <p:nvPr>
            <p:ph idx="1"/>
          </p:nvPr>
        </p:nvSpPr>
        <p:spPr>
          <a:xfrm>
            <a:off x="1484310" y="1602297"/>
            <a:ext cx="10018713" cy="3758268"/>
          </a:xfrm>
        </p:spPr>
        <p:txBody>
          <a:bodyPr>
            <a:normAutofit/>
          </a:bodyPr>
          <a:lstStyle/>
          <a:p>
            <a:pPr marL="0" indent="0" algn="just">
              <a:buNone/>
            </a:pPr>
            <a:r>
              <a:rPr lang="el-GR" sz="2200" dirty="0">
                <a:latin typeface="Arial" panose="020B0604020202020204" pitchFamily="34" charset="0"/>
                <a:cs typeface="Arial" panose="020B0604020202020204" pitchFamily="34" charset="0"/>
              </a:rPr>
              <a:t>Το δικαίωμα προστασίας προσωπικών δεδομένων πρέπει να συμβιβάζεται:</a:t>
            </a:r>
          </a:p>
          <a:p>
            <a:pPr marL="0" indent="0" algn="just">
              <a:buNone/>
            </a:pPr>
            <a:r>
              <a:rPr lang="el-GR" sz="2200" dirty="0">
                <a:latin typeface="Arial" panose="020B0604020202020204" pitchFamily="34" charset="0"/>
                <a:cs typeface="Arial" panose="020B0604020202020204" pitchFamily="34" charset="0"/>
              </a:rPr>
              <a:t>(α) με το δικαίωμα στην ελευθερία έκφρασης και πληροφόρησης (Άρθρο 85) </a:t>
            </a:r>
          </a:p>
          <a:p>
            <a:pPr marL="0" indent="0" algn="just">
              <a:buNone/>
            </a:pPr>
            <a:r>
              <a:rPr lang="el-GR" sz="2200" dirty="0">
                <a:latin typeface="Arial" panose="020B0604020202020204" pitchFamily="34" charset="0"/>
                <a:cs typeface="Arial" panose="020B0604020202020204" pitchFamily="34" charset="0"/>
              </a:rPr>
              <a:t>(β) με την πρόσβαση του κοινού σε επίσημα έγγραφα (Άρθρο 86)</a:t>
            </a:r>
          </a:p>
          <a:p>
            <a:pPr marL="0" indent="0" algn="just">
              <a:buNone/>
            </a:pPr>
            <a:r>
              <a:rPr lang="el-GR" sz="2100" dirty="0">
                <a:latin typeface="Arial" panose="020B0604020202020204" pitchFamily="34" charset="0"/>
                <a:cs typeface="Arial" panose="020B0604020202020204" pitchFamily="34" charset="0"/>
              </a:rPr>
              <a:t>(γ) με την επεξεργασία για σκοπούς αρχειοθέτησης προς το δημόσιο συμφέρον, για σκοπούς επιστημονικής ή ιστορικής έρευνας (Άρθρο 89)</a:t>
            </a:r>
            <a:endParaRPr lang="en-US" sz="2100" dirty="0">
              <a:latin typeface="Arial" panose="020B0604020202020204" pitchFamily="34" charset="0"/>
              <a:cs typeface="Arial" panose="020B0604020202020204" pitchFamily="34" charset="0"/>
            </a:endParaRPr>
          </a:p>
        </p:txBody>
      </p:sp>
      <p:sp>
        <p:nvSpPr>
          <p:cNvPr id="5" name="Slide Number Placeholder 4">
            <a:extLst>
              <a:ext uri="{FF2B5EF4-FFF2-40B4-BE49-F238E27FC236}">
                <a16:creationId xmlns:a16="http://schemas.microsoft.com/office/drawing/2014/main" id="{17CD7B3A-B521-27E5-B37E-96D5650E774B}"/>
              </a:ext>
            </a:extLst>
          </p:cNvPr>
          <p:cNvSpPr>
            <a:spLocks noGrp="1"/>
          </p:cNvSpPr>
          <p:nvPr>
            <p:ph type="sldNum" sz="quarter" idx="12"/>
          </p:nvPr>
        </p:nvSpPr>
        <p:spPr/>
        <p:txBody>
          <a:bodyPr/>
          <a:lstStyle/>
          <a:p>
            <a:fld id="{08AB70BE-1769-45B8-85A6-0C837432C7E6}" type="slidenum">
              <a:rPr lang="en-US" smtClean="0"/>
              <a:t>5</a:t>
            </a:fld>
            <a:endParaRPr lang="en-US"/>
          </a:p>
        </p:txBody>
      </p:sp>
    </p:spTree>
    <p:extLst>
      <p:ext uri="{BB962C8B-B14F-4D97-AF65-F5344CB8AC3E}">
        <p14:creationId xmlns:p14="http://schemas.microsoft.com/office/powerpoint/2010/main" val="8546925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46FAAF-AA9F-9A11-70CC-5E95C7917CF5}"/>
              </a:ext>
            </a:extLst>
          </p:cNvPr>
          <p:cNvSpPr>
            <a:spLocks noGrp="1"/>
          </p:cNvSpPr>
          <p:nvPr>
            <p:ph type="title"/>
          </p:nvPr>
        </p:nvSpPr>
        <p:spPr>
          <a:xfrm>
            <a:off x="1433264" y="0"/>
            <a:ext cx="10758736" cy="1602297"/>
          </a:xfrm>
        </p:spPr>
        <p:txBody>
          <a:bodyPr>
            <a:normAutofit/>
          </a:bodyPr>
          <a:lstStyle/>
          <a:p>
            <a:r>
              <a:rPr lang="el-GR" dirty="0"/>
              <a:t>Διασφαλίσεις επεξεργασίας για σκοπούς επιστημονικής ή ιστορικής έρευνας</a:t>
            </a:r>
          </a:p>
        </p:txBody>
      </p:sp>
      <p:sp>
        <p:nvSpPr>
          <p:cNvPr id="3" name="Content Placeholder 2">
            <a:extLst>
              <a:ext uri="{FF2B5EF4-FFF2-40B4-BE49-F238E27FC236}">
                <a16:creationId xmlns:a16="http://schemas.microsoft.com/office/drawing/2014/main" id="{08323B72-54C8-42BF-861B-0A2D7C5D9FEF}"/>
              </a:ext>
            </a:extLst>
          </p:cNvPr>
          <p:cNvSpPr>
            <a:spLocks noGrp="1"/>
          </p:cNvSpPr>
          <p:nvPr>
            <p:ph idx="1"/>
          </p:nvPr>
        </p:nvSpPr>
        <p:spPr>
          <a:xfrm>
            <a:off x="1216404" y="1415642"/>
            <a:ext cx="10370509" cy="4026716"/>
          </a:xfrm>
        </p:spPr>
        <p:txBody>
          <a:bodyPr>
            <a:normAutofit/>
          </a:bodyPr>
          <a:lstStyle/>
          <a:p>
            <a:pPr algn="just">
              <a:defRPr/>
            </a:pPr>
            <a:r>
              <a:rPr lang="el-GR" sz="2400" dirty="0">
                <a:latin typeface="Arial" panose="020B0604020202020204" pitchFamily="34" charset="0"/>
                <a:cs typeface="Arial" panose="020B0604020202020204" pitchFamily="34" charset="0"/>
              </a:rPr>
              <a:t>Εξέταση του σκοπού του αιτήματος και συμμόρφωση με αρχή της ελαχιστοποίησης </a:t>
            </a:r>
          </a:p>
          <a:p>
            <a:pPr algn="just">
              <a:defRPr/>
            </a:pPr>
            <a:r>
              <a:rPr lang="el-GR" sz="2400" dirty="0">
                <a:latin typeface="Arial" panose="020B0604020202020204" pitchFamily="34" charset="0"/>
                <a:cs typeface="Arial" panose="020B0604020202020204" pitchFamily="34" charset="0"/>
              </a:rPr>
              <a:t>Χρήση ψευδωνύμων, εφόσον οι εν λόγω σκοποί μπορούν να εκπληρωθούν κατ' αυτόν τον τρόπο</a:t>
            </a:r>
          </a:p>
          <a:p>
            <a:pPr algn="just">
              <a:defRPr/>
            </a:pPr>
            <a:r>
              <a:rPr lang="el-GR" sz="2400" dirty="0">
                <a:latin typeface="Arial" panose="020B0604020202020204" pitchFamily="34" charset="0"/>
                <a:cs typeface="Arial" panose="020B0604020202020204" pitchFamily="34" charset="0"/>
              </a:rPr>
              <a:t>Συγκεκριμενοποίηση αιτήματος και παροχή αποσπασμάτων των εγγράφων</a:t>
            </a:r>
          </a:p>
        </p:txBody>
      </p:sp>
      <p:sp>
        <p:nvSpPr>
          <p:cNvPr id="5" name="Slide Number Placeholder 4">
            <a:extLst>
              <a:ext uri="{FF2B5EF4-FFF2-40B4-BE49-F238E27FC236}">
                <a16:creationId xmlns:a16="http://schemas.microsoft.com/office/drawing/2014/main" id="{17CD7B3A-B521-27E5-B37E-96D5650E774B}"/>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08AB70BE-1769-45B8-85A6-0C837432C7E6}" type="slidenum">
              <a:rPr kumimoji="0" lang="en-US" sz="1000" b="0" i="0" u="none" strike="noStrike" kern="1200" cap="none" spc="0" normalizeH="0" baseline="0" noProof="0" smtClean="0">
                <a:ln>
                  <a:noFill/>
                </a:ln>
                <a:solidFill>
                  <a:prstClr val="black"/>
                </a:solidFill>
                <a:effectLst/>
                <a:uLnTx/>
                <a:uFillTx/>
                <a:latin typeface="Corbel" panose="020B0503020204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6</a:t>
            </a:fld>
            <a:endParaRPr kumimoji="0" lang="en-US" sz="1000" b="0" i="0" u="none" strike="noStrike" kern="1200" cap="none" spc="0" normalizeH="0" baseline="0" noProof="0">
              <a:ln>
                <a:noFill/>
              </a:ln>
              <a:solidFill>
                <a:prstClr val="black"/>
              </a:solidFill>
              <a:effectLst/>
              <a:uLnTx/>
              <a:uFillTx/>
              <a:latin typeface="Corbel" panose="020B0503020204020204"/>
              <a:ea typeface="+mn-ea"/>
              <a:cs typeface="+mn-cs"/>
            </a:endParaRPr>
          </a:p>
        </p:txBody>
      </p:sp>
    </p:spTree>
    <p:extLst>
      <p:ext uri="{BB962C8B-B14F-4D97-AF65-F5344CB8AC3E}">
        <p14:creationId xmlns:p14="http://schemas.microsoft.com/office/powerpoint/2010/main" val="42596302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46FAAF-AA9F-9A11-70CC-5E95C7917CF5}"/>
              </a:ext>
            </a:extLst>
          </p:cNvPr>
          <p:cNvSpPr>
            <a:spLocks noGrp="1"/>
          </p:cNvSpPr>
          <p:nvPr>
            <p:ph type="title"/>
          </p:nvPr>
        </p:nvSpPr>
        <p:spPr>
          <a:xfrm>
            <a:off x="1433264" y="0"/>
            <a:ext cx="10758736" cy="2044931"/>
          </a:xfrm>
        </p:spPr>
        <p:txBody>
          <a:bodyPr>
            <a:normAutofit/>
          </a:bodyPr>
          <a:lstStyle/>
          <a:p>
            <a:r>
              <a:rPr lang="el-GR" dirty="0"/>
              <a:t>Πώς θα πρέπει να εξετάζονται αιτήματα επιθεώρησης και λήψης αντιγράφων ιστορικών αρχείων</a:t>
            </a:r>
          </a:p>
        </p:txBody>
      </p:sp>
      <p:sp>
        <p:nvSpPr>
          <p:cNvPr id="3" name="Content Placeholder 2">
            <a:extLst>
              <a:ext uri="{FF2B5EF4-FFF2-40B4-BE49-F238E27FC236}">
                <a16:creationId xmlns:a16="http://schemas.microsoft.com/office/drawing/2014/main" id="{08323B72-54C8-42BF-861B-0A2D7C5D9FEF}"/>
              </a:ext>
            </a:extLst>
          </p:cNvPr>
          <p:cNvSpPr>
            <a:spLocks noGrp="1"/>
          </p:cNvSpPr>
          <p:nvPr>
            <p:ph idx="1"/>
          </p:nvPr>
        </p:nvSpPr>
        <p:spPr>
          <a:xfrm>
            <a:off x="1233182" y="1942673"/>
            <a:ext cx="10370509" cy="4026716"/>
          </a:xfrm>
        </p:spPr>
        <p:txBody>
          <a:bodyPr>
            <a:normAutofit fontScale="92500" lnSpcReduction="10000"/>
          </a:bodyPr>
          <a:lstStyle/>
          <a:p>
            <a:pPr algn="just"/>
            <a:r>
              <a:rPr lang="el-GR" dirty="0">
                <a:latin typeface="Arial" panose="020B0604020202020204" pitchFamily="34" charset="0"/>
                <a:cs typeface="Arial" panose="020B0604020202020204" pitchFamily="34" charset="0"/>
              </a:rPr>
              <a:t>Κατά την εξέταση αιτημάτων επιθεώρησης/λήψης αντιγράφων αρχείων που περιλαμβάνουν δεδομένα προσωπικού χαρακτήρα θα πρέπει να γίνεται </a:t>
            </a:r>
            <a:r>
              <a:rPr lang="el-GR" b="1" dirty="0">
                <a:solidFill>
                  <a:srgbClr val="1287C3"/>
                </a:solidFill>
                <a:latin typeface="Arial" panose="020B0604020202020204" pitchFamily="34" charset="0"/>
                <a:cs typeface="Arial" panose="020B0604020202020204" pitchFamily="34" charset="0"/>
              </a:rPr>
              <a:t>στάθμιση</a:t>
            </a:r>
            <a:r>
              <a:rPr lang="el-GR" dirty="0">
                <a:latin typeface="Arial" panose="020B0604020202020204" pitchFamily="34" charset="0"/>
                <a:cs typeface="Arial" panose="020B0604020202020204" pitchFamily="34" charset="0"/>
              </a:rPr>
              <a:t> των σχετικών δικαιωμάτων</a:t>
            </a:r>
          </a:p>
          <a:p>
            <a:pPr algn="just"/>
            <a:r>
              <a:rPr lang="el-GR" dirty="0">
                <a:latin typeface="Arial" panose="020B0604020202020204" pitchFamily="34" charset="0"/>
                <a:cs typeface="Arial" panose="020B0604020202020204" pitchFamily="34" charset="0"/>
              </a:rPr>
              <a:t>Κατά την </a:t>
            </a:r>
            <a:r>
              <a:rPr lang="el-GR" b="1" dirty="0">
                <a:solidFill>
                  <a:srgbClr val="1287C3"/>
                </a:solidFill>
                <a:latin typeface="Arial" panose="020B0604020202020204" pitchFamily="34" charset="0"/>
                <a:cs typeface="Arial" panose="020B0604020202020204" pitchFamily="34" charset="0"/>
              </a:rPr>
              <a:t>στάθμιση</a:t>
            </a:r>
            <a:r>
              <a:rPr lang="el-GR" dirty="0">
                <a:latin typeface="Arial" panose="020B0604020202020204" pitchFamily="34" charset="0"/>
                <a:cs typeface="Arial" panose="020B0604020202020204" pitchFamily="34" charset="0"/>
              </a:rPr>
              <a:t> θα πρέπει να λαμβάνονται υπόψη, ανάμεσα σε άλλα:</a:t>
            </a:r>
          </a:p>
          <a:p>
            <a:pPr lvl="1" algn="just"/>
            <a:r>
              <a:rPr lang="el-GR" sz="2400" dirty="0">
                <a:latin typeface="Arial" panose="020B0604020202020204" pitchFamily="34" charset="0"/>
                <a:cs typeface="Arial" panose="020B0604020202020204" pitchFamily="34" charset="0"/>
              </a:rPr>
              <a:t>η αρχαιότητα των εγγράφων</a:t>
            </a:r>
          </a:p>
          <a:p>
            <a:pPr lvl="1" algn="just"/>
            <a:r>
              <a:rPr lang="el-GR" sz="2400" dirty="0">
                <a:latin typeface="Arial" panose="020B0604020202020204" pitchFamily="34" charset="0"/>
                <a:cs typeface="Arial" panose="020B0604020202020204" pitchFamily="34" charset="0"/>
              </a:rPr>
              <a:t>η σημαντικότητα των πληροφοριών που περιλαμβάνονται στα αρχεία και η συνεισφορά τους στην πληροφόρηση του κοινού και στην καταγραφή της ιστορίας</a:t>
            </a:r>
          </a:p>
          <a:p>
            <a:pPr lvl="1" algn="just"/>
            <a:r>
              <a:rPr lang="el-GR" sz="2400" dirty="0">
                <a:latin typeface="Arial" panose="020B0604020202020204" pitchFamily="34" charset="0"/>
                <a:cs typeface="Arial" panose="020B0604020202020204" pitchFamily="34" charset="0"/>
              </a:rPr>
              <a:t>ο σκοπός του αιτήματος, η αναγκαιότητα συμπερίληψης των προσωπικών δεδομένων για την ικανοποίηση του αιτήματος και η διατήρηση της αρχής της ελαχιστοποίησης</a:t>
            </a:r>
          </a:p>
        </p:txBody>
      </p:sp>
      <p:sp>
        <p:nvSpPr>
          <p:cNvPr id="5" name="Slide Number Placeholder 4">
            <a:extLst>
              <a:ext uri="{FF2B5EF4-FFF2-40B4-BE49-F238E27FC236}">
                <a16:creationId xmlns:a16="http://schemas.microsoft.com/office/drawing/2014/main" id="{17CD7B3A-B521-27E5-B37E-96D5650E774B}"/>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08AB70BE-1769-45B8-85A6-0C837432C7E6}" type="slidenum">
              <a:rPr kumimoji="0" lang="en-US" sz="1000" b="0" i="0" u="none" strike="noStrike" kern="1200" cap="none" spc="0" normalizeH="0" baseline="0" noProof="0" smtClean="0">
                <a:ln>
                  <a:noFill/>
                </a:ln>
                <a:solidFill>
                  <a:prstClr val="black"/>
                </a:solidFill>
                <a:effectLst/>
                <a:uLnTx/>
                <a:uFillTx/>
                <a:latin typeface="Corbel" panose="020B0503020204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7</a:t>
            </a:fld>
            <a:endParaRPr kumimoji="0" lang="en-US" sz="1000" b="0" i="0" u="none" strike="noStrike" kern="1200" cap="none" spc="0" normalizeH="0" baseline="0" noProof="0">
              <a:ln>
                <a:noFill/>
              </a:ln>
              <a:solidFill>
                <a:prstClr val="black"/>
              </a:solidFill>
              <a:effectLst/>
              <a:uLnTx/>
              <a:uFillTx/>
              <a:latin typeface="Corbel" panose="020B0503020204020204"/>
              <a:ea typeface="+mn-ea"/>
              <a:cs typeface="+mn-cs"/>
            </a:endParaRPr>
          </a:p>
        </p:txBody>
      </p:sp>
    </p:spTree>
    <p:extLst>
      <p:ext uri="{BB962C8B-B14F-4D97-AF65-F5344CB8AC3E}">
        <p14:creationId xmlns:p14="http://schemas.microsoft.com/office/powerpoint/2010/main" val="16322042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FD92B64-E782-FC15-F82A-615FF3B33603}"/>
              </a:ext>
            </a:extLst>
          </p:cNvPr>
          <p:cNvSpPr>
            <a:spLocks noGrp="1"/>
          </p:cNvSpPr>
          <p:nvPr>
            <p:ph idx="1"/>
          </p:nvPr>
        </p:nvSpPr>
        <p:spPr>
          <a:xfrm>
            <a:off x="1694576" y="864108"/>
            <a:ext cx="9940954" cy="5120640"/>
          </a:xfrm>
        </p:spPr>
        <p:txBody>
          <a:bodyPr/>
          <a:lstStyle/>
          <a:p>
            <a:pPr marL="0" indent="0">
              <a:buNone/>
            </a:pPr>
            <a:r>
              <a:rPr lang="el-GR" sz="3600" b="1" dirty="0">
                <a:solidFill>
                  <a:srgbClr val="1287C3"/>
                </a:solidFill>
                <a:latin typeface="Arial" panose="020B0604020202020204" pitchFamily="34" charset="0"/>
                <a:cs typeface="Arial" panose="020B0604020202020204" pitchFamily="34" charset="0"/>
              </a:rPr>
              <a:t>Συμπερασματικά:</a:t>
            </a:r>
            <a:endParaRPr lang="en-US" sz="3600" b="1" dirty="0">
              <a:solidFill>
                <a:srgbClr val="1287C3"/>
              </a:solidFill>
              <a:latin typeface="Arial" panose="020B0604020202020204" pitchFamily="34" charset="0"/>
              <a:cs typeface="Arial" panose="020B0604020202020204" pitchFamily="34" charset="0"/>
            </a:endParaRPr>
          </a:p>
          <a:p>
            <a:pPr marL="0" indent="0" algn="ctr">
              <a:buNone/>
            </a:pPr>
            <a:r>
              <a:rPr lang="el-GR" sz="3600" b="1" dirty="0">
                <a:solidFill>
                  <a:srgbClr val="1287C3"/>
                </a:solidFill>
                <a:latin typeface="Arial" panose="020B0604020202020204" pitchFamily="34" charset="0"/>
                <a:cs typeface="Arial" panose="020B0604020202020204" pitchFamily="34" charset="0"/>
              </a:rPr>
              <a:t>Η διατήρηση της ιστορικής μνήμης θα πρέπει να γίνεται με σεβασμό στην ιδιωτικότητα των πρωταγωνιστών!</a:t>
            </a:r>
            <a:endParaRPr lang="en-US" sz="3600" dirty="0">
              <a:solidFill>
                <a:srgbClr val="1287C3"/>
              </a:solidFill>
              <a:latin typeface="Arial" panose="020B0604020202020204" pitchFamily="34" charset="0"/>
              <a:cs typeface="Arial" panose="020B0604020202020204" pitchFamily="34" charset="0"/>
            </a:endParaRPr>
          </a:p>
          <a:p>
            <a:pPr marL="0" indent="0">
              <a:buNone/>
            </a:pPr>
            <a:endParaRPr lang="el-GR" dirty="0"/>
          </a:p>
        </p:txBody>
      </p:sp>
      <p:sp>
        <p:nvSpPr>
          <p:cNvPr id="2" name="Slide Number Placeholder 1">
            <a:extLst>
              <a:ext uri="{FF2B5EF4-FFF2-40B4-BE49-F238E27FC236}">
                <a16:creationId xmlns:a16="http://schemas.microsoft.com/office/drawing/2014/main" id="{3175F2E8-35F2-FB2B-8D03-F532088BF739}"/>
              </a:ext>
            </a:extLst>
          </p:cNvPr>
          <p:cNvSpPr>
            <a:spLocks noGrp="1"/>
          </p:cNvSpPr>
          <p:nvPr>
            <p:ph type="sldNum" sz="quarter" idx="12"/>
          </p:nvPr>
        </p:nvSpPr>
        <p:spPr/>
        <p:txBody>
          <a:bodyPr/>
          <a:lstStyle/>
          <a:p>
            <a:fld id="{08AB70BE-1769-45B8-85A6-0C837432C7E6}" type="slidenum">
              <a:rPr lang="en-US" smtClean="0"/>
              <a:t>8</a:t>
            </a:fld>
            <a:endParaRPr lang="en-US"/>
          </a:p>
        </p:txBody>
      </p:sp>
    </p:spTree>
    <p:extLst>
      <p:ext uri="{BB962C8B-B14F-4D97-AF65-F5344CB8AC3E}">
        <p14:creationId xmlns:p14="http://schemas.microsoft.com/office/powerpoint/2010/main" val="42211202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FD92B64-E782-FC15-F82A-615FF3B33603}"/>
              </a:ext>
            </a:extLst>
          </p:cNvPr>
          <p:cNvSpPr>
            <a:spLocks noGrp="1"/>
          </p:cNvSpPr>
          <p:nvPr>
            <p:ph idx="1"/>
          </p:nvPr>
        </p:nvSpPr>
        <p:spPr>
          <a:xfrm>
            <a:off x="3869268" y="864108"/>
            <a:ext cx="7766262" cy="5120640"/>
          </a:xfrm>
        </p:spPr>
        <p:txBody>
          <a:bodyPr/>
          <a:lstStyle/>
          <a:p>
            <a:pPr marL="0" indent="0">
              <a:buNone/>
            </a:pPr>
            <a:endParaRPr lang="en-US" sz="3600" b="1" dirty="0">
              <a:solidFill>
                <a:schemeClr val="accent2">
                  <a:lumMod val="75000"/>
                </a:schemeClr>
              </a:solidFill>
              <a:latin typeface="Arial" panose="020B0604020202020204" pitchFamily="34" charset="0"/>
              <a:cs typeface="Arial" panose="020B0604020202020204" pitchFamily="34" charset="0"/>
            </a:endParaRPr>
          </a:p>
          <a:p>
            <a:pPr marL="0" indent="0" algn="ctr">
              <a:buNone/>
            </a:pPr>
            <a:r>
              <a:rPr lang="el-GR" sz="3600" b="1" dirty="0">
                <a:solidFill>
                  <a:srgbClr val="1287C3"/>
                </a:solidFill>
                <a:latin typeface="Arial" panose="020B0604020202020204" pitchFamily="34" charset="0"/>
                <a:cs typeface="Arial" panose="020B0604020202020204" pitchFamily="34" charset="0"/>
              </a:rPr>
              <a:t>Ευχαριστώ για την προσοχή σας!</a:t>
            </a:r>
            <a:endParaRPr lang="en-US" sz="3600" dirty="0">
              <a:solidFill>
                <a:srgbClr val="1287C3"/>
              </a:solidFill>
              <a:latin typeface="Arial" panose="020B0604020202020204" pitchFamily="34" charset="0"/>
              <a:cs typeface="Arial" panose="020B0604020202020204" pitchFamily="34" charset="0"/>
            </a:endParaRPr>
          </a:p>
          <a:p>
            <a:pPr marL="0" indent="0">
              <a:buNone/>
            </a:pPr>
            <a:endParaRPr lang="el-GR" dirty="0"/>
          </a:p>
        </p:txBody>
      </p:sp>
      <p:sp>
        <p:nvSpPr>
          <p:cNvPr id="2" name="Slide Number Placeholder 1">
            <a:extLst>
              <a:ext uri="{FF2B5EF4-FFF2-40B4-BE49-F238E27FC236}">
                <a16:creationId xmlns:a16="http://schemas.microsoft.com/office/drawing/2014/main" id="{3175F2E8-35F2-FB2B-8D03-F532088BF739}"/>
              </a:ext>
            </a:extLst>
          </p:cNvPr>
          <p:cNvSpPr>
            <a:spLocks noGrp="1"/>
          </p:cNvSpPr>
          <p:nvPr>
            <p:ph type="sldNum" sz="quarter" idx="12"/>
          </p:nvPr>
        </p:nvSpPr>
        <p:spPr/>
        <p:txBody>
          <a:bodyPr/>
          <a:lstStyle/>
          <a:p>
            <a:fld id="{08AB70BE-1769-45B8-85A6-0C837432C7E6}" type="slidenum">
              <a:rPr lang="en-US" smtClean="0"/>
              <a:t>9</a:t>
            </a:fld>
            <a:endParaRPr lang="en-US"/>
          </a:p>
        </p:txBody>
      </p:sp>
    </p:spTree>
    <p:extLst>
      <p:ext uri="{BB962C8B-B14F-4D97-AF65-F5344CB8AC3E}">
        <p14:creationId xmlns:p14="http://schemas.microsoft.com/office/powerpoint/2010/main" val="6416422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Parallax</Template>
  <TotalTime>6370</TotalTime>
  <Words>645</Words>
  <Application>Microsoft Office PowerPoint</Application>
  <PresentationFormat>Widescreen</PresentationFormat>
  <Paragraphs>74</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Corbel</vt:lpstr>
      <vt:lpstr>Parallax</vt:lpstr>
      <vt:lpstr>  Νομικό Πλαίσιο Προστασίας  Προσωπικών Δεδομένων και  Ιστορικά Αρχεία </vt:lpstr>
      <vt:lpstr>Νομικό πλαίσιο</vt:lpstr>
      <vt:lpstr>Βασικές έννοιες</vt:lpstr>
      <vt:lpstr>Επεξεργασία δεδομένων και ανάγκη καταγραφής της ιστορίας</vt:lpstr>
      <vt:lpstr>Διατάξεις του ΓΚΠΔ που αφορούν ειδικές περιπτώσεις επεξεργασίας</vt:lpstr>
      <vt:lpstr>Διασφαλίσεις επεξεργασίας για σκοπούς επιστημονικής ή ιστορικής έρευνας</vt:lpstr>
      <vt:lpstr>Πώς θα πρέπει να εξετάζονται αιτήματα επιθεώρησης και λήψης αντιγράφων ιστορικών αρχείων</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ΕΚΟΥΣΙΑ ΚΑΙ ΑΚΟΥΣΙΑ ΝΟΣΗΛΕΙΑ ΨΥΧΙΚΑ ΑΣΘΕΝΩΝ:  ΝΟΜΙΚΟ ΠΛΑΙΣΙΟ, ΔΕΟΝΤΟΛΟΓΙΑ ΚΑΙ ΠΕΡΙΘΑΛΨΗ</dc:title>
  <dc:creator>Elpida Kleanthous</dc:creator>
  <cp:lastModifiedBy>Elpida Kleanthous</cp:lastModifiedBy>
  <cp:revision>81</cp:revision>
  <cp:lastPrinted>2024-06-06T11:59:03Z</cp:lastPrinted>
  <dcterms:created xsi:type="dcterms:W3CDTF">2023-03-13T09:10:57Z</dcterms:created>
  <dcterms:modified xsi:type="dcterms:W3CDTF">2024-06-06T12:02:46Z</dcterms:modified>
</cp:coreProperties>
</file>